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jpg" ContentType="image/jp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6"/>
  </p:notesMasterIdLst>
  <p:sldIdLst>
    <p:sldId id="256" r:id="rId2"/>
    <p:sldId id="258" r:id="rId3"/>
    <p:sldId id="277"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9" r:id="rId25"/>
  </p:sldIdLst>
  <p:sldSz cx="9144000" cy="5143500" type="screen16x9"/>
  <p:notesSz cx="6858000" cy="9144000"/>
  <p:embeddedFontLst>
    <p:embeddedFont>
      <p:font typeface="Helvetica Neue" panose="020B0604020202020204" charset="0"/>
      <p:regular r:id="rId27"/>
      <p:bold r:id="rId28"/>
      <p:italic r:id="rId29"/>
      <p:boldItalic r:id="rId30"/>
    </p:embeddedFont>
    <p:embeddedFont>
      <p:font typeface="Titillium Web"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12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7B7138-1934-42BE-8FB0-40A46CD58E7A}" type="doc">
      <dgm:prSet loTypeId="urn:microsoft.com/office/officeart/2008/layout/HorizontalMultiLevelHierarchy" loCatId="hierarchy" qsTypeId="urn:microsoft.com/office/officeart/2005/8/quickstyle/simple5" qsCatId="simple" csTypeId="urn:microsoft.com/office/officeart/2005/8/colors/accent1_2" csCatId="accent1" phldr="1"/>
      <dgm:spPr/>
      <dgm:t>
        <a:bodyPr/>
        <a:lstStyle/>
        <a:p>
          <a:endParaRPr lang="es-CL"/>
        </a:p>
      </dgm:t>
    </dgm:pt>
    <dgm:pt modelId="{97958968-C740-4F81-A0EF-8DAF3F38729C}">
      <dgm:prSet phldrT="[Texto]" custT="1"/>
      <dgm:spPr>
        <a:solidFill>
          <a:schemeClr val="accent4">
            <a:lumMod val="75000"/>
          </a:schemeClr>
        </a:solidFill>
      </dgm:spPr>
      <dgm:t>
        <a:bodyPr/>
        <a:lstStyle/>
        <a:p>
          <a:r>
            <a:rPr lang="es-CL" sz="2200" b="1" dirty="0" smtClean="0"/>
            <a:t>TIPOS DE RESOLUCION </a:t>
          </a:r>
          <a:r>
            <a:rPr lang="es-CL" sz="2200" b="1" dirty="0" smtClean="0"/>
            <a:t>EN</a:t>
          </a:r>
        </a:p>
        <a:p>
          <a:r>
            <a:rPr lang="es-CL" sz="2200" b="1" dirty="0" smtClean="0"/>
            <a:t> </a:t>
          </a:r>
          <a:r>
            <a:rPr lang="es-CL" sz="2200" b="1" dirty="0" smtClean="0"/>
            <a:t>EL SENSOR</a:t>
          </a:r>
          <a:endParaRPr lang="es-CL" sz="2200" b="1" dirty="0"/>
        </a:p>
      </dgm:t>
    </dgm:pt>
    <dgm:pt modelId="{F2DC2D54-D068-4307-B9BF-EA2410504128}" type="parTrans" cxnId="{D7DEDCC4-B957-4110-94A0-2879203F48E1}">
      <dgm:prSet/>
      <dgm:spPr/>
      <dgm:t>
        <a:bodyPr/>
        <a:lstStyle/>
        <a:p>
          <a:endParaRPr lang="es-CL" b="1"/>
        </a:p>
      </dgm:t>
    </dgm:pt>
    <dgm:pt modelId="{A555DEF9-7465-4198-97C8-7C7142F7F894}" type="sibTrans" cxnId="{D7DEDCC4-B957-4110-94A0-2879203F48E1}">
      <dgm:prSet/>
      <dgm:spPr/>
      <dgm:t>
        <a:bodyPr/>
        <a:lstStyle/>
        <a:p>
          <a:endParaRPr lang="es-CL" b="1"/>
        </a:p>
      </dgm:t>
    </dgm:pt>
    <dgm:pt modelId="{9B8FB8B9-4E51-409E-8CAE-0B9E26DF6216}">
      <dgm:prSet phldrT="[Texto]"/>
      <dgm:spPr>
        <a:solidFill>
          <a:srgbClr val="FF0000"/>
        </a:solidFill>
      </dgm:spPr>
      <dgm:t>
        <a:bodyPr/>
        <a:lstStyle/>
        <a:p>
          <a:r>
            <a:rPr lang="es-CL" b="1" dirty="0" smtClean="0"/>
            <a:t>ESPECTRAL</a:t>
          </a:r>
          <a:endParaRPr lang="es-CL" b="1" dirty="0"/>
        </a:p>
      </dgm:t>
    </dgm:pt>
    <dgm:pt modelId="{0D7D99F8-FC40-4011-956B-7F44A75EA110}" type="parTrans" cxnId="{EC14BD25-EB42-42BF-ABE8-DA67057E3C4D}">
      <dgm:prSet/>
      <dgm:spPr>
        <a:ln w="28575">
          <a:solidFill>
            <a:srgbClr val="781256"/>
          </a:solidFill>
        </a:ln>
      </dgm:spPr>
      <dgm:t>
        <a:bodyPr/>
        <a:lstStyle/>
        <a:p>
          <a:endParaRPr lang="es-CL" b="1"/>
        </a:p>
      </dgm:t>
    </dgm:pt>
    <dgm:pt modelId="{E2ED0B27-5EF1-4287-B9D3-69F90F7923CD}" type="sibTrans" cxnId="{EC14BD25-EB42-42BF-ABE8-DA67057E3C4D}">
      <dgm:prSet/>
      <dgm:spPr/>
      <dgm:t>
        <a:bodyPr/>
        <a:lstStyle/>
        <a:p>
          <a:endParaRPr lang="es-CL" b="1"/>
        </a:p>
      </dgm:t>
    </dgm:pt>
    <dgm:pt modelId="{F70867F1-CA6E-4FDC-8DCA-351D59E4D2D9}">
      <dgm:prSet phldrT="[Texto]"/>
      <dgm:spPr>
        <a:solidFill>
          <a:srgbClr val="00B050"/>
        </a:solidFill>
      </dgm:spPr>
      <dgm:t>
        <a:bodyPr/>
        <a:lstStyle/>
        <a:p>
          <a:r>
            <a:rPr lang="es-CL" b="1" dirty="0" smtClean="0"/>
            <a:t>TEMPORAL</a:t>
          </a:r>
          <a:endParaRPr lang="es-CL" b="1" dirty="0"/>
        </a:p>
      </dgm:t>
    </dgm:pt>
    <dgm:pt modelId="{95B28A72-4868-43A6-9E35-D87AFD411FC5}" type="parTrans" cxnId="{1A1DAB26-47E0-48EC-98A0-F3F179DA4FF7}">
      <dgm:prSet/>
      <dgm:spPr>
        <a:ln w="28575">
          <a:solidFill>
            <a:srgbClr val="781256"/>
          </a:solidFill>
        </a:ln>
      </dgm:spPr>
      <dgm:t>
        <a:bodyPr/>
        <a:lstStyle/>
        <a:p>
          <a:endParaRPr lang="es-CL" b="1"/>
        </a:p>
      </dgm:t>
    </dgm:pt>
    <dgm:pt modelId="{BDEC20C8-3AD3-421D-B30F-A32436B42BC0}" type="sibTrans" cxnId="{1A1DAB26-47E0-48EC-98A0-F3F179DA4FF7}">
      <dgm:prSet/>
      <dgm:spPr/>
      <dgm:t>
        <a:bodyPr/>
        <a:lstStyle/>
        <a:p>
          <a:endParaRPr lang="es-CL" b="1"/>
        </a:p>
      </dgm:t>
    </dgm:pt>
    <dgm:pt modelId="{6BEFB669-08BC-45EE-AD04-80453F2E7706}">
      <dgm:prSet phldrT="[Texto]"/>
      <dgm:spPr>
        <a:solidFill>
          <a:srgbClr val="660066"/>
        </a:solidFill>
      </dgm:spPr>
      <dgm:t>
        <a:bodyPr/>
        <a:lstStyle/>
        <a:p>
          <a:r>
            <a:rPr lang="es-CL" b="1" dirty="0" smtClean="0"/>
            <a:t>ESPACIAL</a:t>
          </a:r>
          <a:endParaRPr lang="es-CL" b="1" dirty="0"/>
        </a:p>
      </dgm:t>
    </dgm:pt>
    <dgm:pt modelId="{40A2C4C0-962C-4898-B5F9-FFEE6ED3FE72}" type="parTrans" cxnId="{8543D8AA-E9C5-4B57-A9E9-8365FA39CE6B}">
      <dgm:prSet/>
      <dgm:spPr>
        <a:ln w="28575">
          <a:solidFill>
            <a:srgbClr val="781256"/>
          </a:solidFill>
        </a:ln>
      </dgm:spPr>
      <dgm:t>
        <a:bodyPr/>
        <a:lstStyle/>
        <a:p>
          <a:endParaRPr lang="es-CL" b="1"/>
        </a:p>
      </dgm:t>
    </dgm:pt>
    <dgm:pt modelId="{D8A98523-9AAF-406B-987C-A2B95AE5D90F}" type="sibTrans" cxnId="{8543D8AA-E9C5-4B57-A9E9-8365FA39CE6B}">
      <dgm:prSet/>
      <dgm:spPr/>
      <dgm:t>
        <a:bodyPr/>
        <a:lstStyle/>
        <a:p>
          <a:endParaRPr lang="es-CL" b="1"/>
        </a:p>
      </dgm:t>
    </dgm:pt>
    <dgm:pt modelId="{30AF0E22-B253-4EB8-861A-11A4767CBAA3}">
      <dgm:prSet phldrT="[Texto]"/>
      <dgm:spPr>
        <a:solidFill>
          <a:srgbClr val="422C16"/>
        </a:solidFill>
      </dgm:spPr>
      <dgm:t>
        <a:bodyPr/>
        <a:lstStyle/>
        <a:p>
          <a:r>
            <a:rPr lang="es-CL" b="1" dirty="0" smtClean="0"/>
            <a:t>RADIOMÉTRICA</a:t>
          </a:r>
          <a:endParaRPr lang="es-CL" b="1" dirty="0"/>
        </a:p>
      </dgm:t>
    </dgm:pt>
    <dgm:pt modelId="{8530F8BA-C647-4020-8321-16B553BBD3FD}" type="parTrans" cxnId="{5DCCC352-0D26-4A22-B873-25DDB4FA393D}">
      <dgm:prSet/>
      <dgm:spPr>
        <a:ln w="28575">
          <a:solidFill>
            <a:srgbClr val="781256"/>
          </a:solidFill>
        </a:ln>
      </dgm:spPr>
      <dgm:t>
        <a:bodyPr/>
        <a:lstStyle/>
        <a:p>
          <a:endParaRPr lang="es-CL" b="1"/>
        </a:p>
      </dgm:t>
    </dgm:pt>
    <dgm:pt modelId="{61B7E810-88A4-418B-A067-712D901C07D3}" type="sibTrans" cxnId="{5DCCC352-0D26-4A22-B873-25DDB4FA393D}">
      <dgm:prSet/>
      <dgm:spPr/>
      <dgm:t>
        <a:bodyPr/>
        <a:lstStyle/>
        <a:p>
          <a:endParaRPr lang="es-CL" b="1"/>
        </a:p>
      </dgm:t>
    </dgm:pt>
    <dgm:pt modelId="{5EE2A575-36D2-464B-9EC3-372264653396}" type="pres">
      <dgm:prSet presAssocID="{C57B7138-1934-42BE-8FB0-40A46CD58E7A}" presName="Name0" presStyleCnt="0">
        <dgm:presLayoutVars>
          <dgm:chPref val="1"/>
          <dgm:dir/>
          <dgm:animOne val="branch"/>
          <dgm:animLvl val="lvl"/>
          <dgm:resizeHandles val="exact"/>
        </dgm:presLayoutVars>
      </dgm:prSet>
      <dgm:spPr/>
      <dgm:t>
        <a:bodyPr/>
        <a:lstStyle/>
        <a:p>
          <a:endParaRPr lang="es-CL"/>
        </a:p>
      </dgm:t>
    </dgm:pt>
    <dgm:pt modelId="{51D07EB2-81D0-412C-8646-C3A9C2A32CD0}" type="pres">
      <dgm:prSet presAssocID="{97958968-C740-4F81-A0EF-8DAF3F38729C}" presName="root1" presStyleCnt="0"/>
      <dgm:spPr/>
    </dgm:pt>
    <dgm:pt modelId="{96167DA9-BC05-45D8-B599-D80ADC280C18}" type="pres">
      <dgm:prSet presAssocID="{97958968-C740-4F81-A0EF-8DAF3F38729C}" presName="LevelOneTextNode" presStyleLbl="node0" presStyleIdx="0" presStyleCnt="1" custScaleX="212560" custLinFactNeighborX="3497" custLinFactNeighborY="98">
        <dgm:presLayoutVars>
          <dgm:chPref val="3"/>
        </dgm:presLayoutVars>
      </dgm:prSet>
      <dgm:spPr/>
      <dgm:t>
        <a:bodyPr/>
        <a:lstStyle/>
        <a:p>
          <a:endParaRPr lang="es-CL"/>
        </a:p>
      </dgm:t>
    </dgm:pt>
    <dgm:pt modelId="{A36C66C9-285D-4763-8AA8-B33832662D73}" type="pres">
      <dgm:prSet presAssocID="{97958968-C740-4F81-A0EF-8DAF3F38729C}" presName="level2hierChild" presStyleCnt="0"/>
      <dgm:spPr/>
    </dgm:pt>
    <dgm:pt modelId="{02D052B7-E525-4B8A-A563-13ED93000AAE}" type="pres">
      <dgm:prSet presAssocID="{0D7D99F8-FC40-4011-956B-7F44A75EA110}" presName="conn2-1" presStyleLbl="parChTrans1D2" presStyleIdx="0" presStyleCnt="4"/>
      <dgm:spPr/>
      <dgm:t>
        <a:bodyPr/>
        <a:lstStyle/>
        <a:p>
          <a:endParaRPr lang="es-CL"/>
        </a:p>
      </dgm:t>
    </dgm:pt>
    <dgm:pt modelId="{FC23C19F-4860-4437-860C-FB05491D2772}" type="pres">
      <dgm:prSet presAssocID="{0D7D99F8-FC40-4011-956B-7F44A75EA110}" presName="connTx" presStyleLbl="parChTrans1D2" presStyleIdx="0" presStyleCnt="4"/>
      <dgm:spPr/>
      <dgm:t>
        <a:bodyPr/>
        <a:lstStyle/>
        <a:p>
          <a:endParaRPr lang="es-CL"/>
        </a:p>
      </dgm:t>
    </dgm:pt>
    <dgm:pt modelId="{CF65263F-8F8A-4B16-8B27-67C17CD2C75A}" type="pres">
      <dgm:prSet presAssocID="{9B8FB8B9-4E51-409E-8CAE-0B9E26DF6216}" presName="root2" presStyleCnt="0"/>
      <dgm:spPr/>
    </dgm:pt>
    <dgm:pt modelId="{D5DF7C56-CFD2-4628-960E-32F2665133EE}" type="pres">
      <dgm:prSet presAssocID="{9B8FB8B9-4E51-409E-8CAE-0B9E26DF6216}" presName="LevelTwoTextNode" presStyleLbl="node2" presStyleIdx="0" presStyleCnt="4" custScaleX="100679">
        <dgm:presLayoutVars>
          <dgm:chPref val="3"/>
        </dgm:presLayoutVars>
      </dgm:prSet>
      <dgm:spPr/>
      <dgm:t>
        <a:bodyPr/>
        <a:lstStyle/>
        <a:p>
          <a:endParaRPr lang="es-CL"/>
        </a:p>
      </dgm:t>
    </dgm:pt>
    <dgm:pt modelId="{97E85AFC-7367-4CA8-8F5F-760FE3CF88FB}" type="pres">
      <dgm:prSet presAssocID="{9B8FB8B9-4E51-409E-8CAE-0B9E26DF6216}" presName="level3hierChild" presStyleCnt="0"/>
      <dgm:spPr/>
    </dgm:pt>
    <dgm:pt modelId="{A5C47DAE-F825-49CC-AE4B-F91A83F7B33E}" type="pres">
      <dgm:prSet presAssocID="{95B28A72-4868-43A6-9E35-D87AFD411FC5}" presName="conn2-1" presStyleLbl="parChTrans1D2" presStyleIdx="1" presStyleCnt="4"/>
      <dgm:spPr/>
      <dgm:t>
        <a:bodyPr/>
        <a:lstStyle/>
        <a:p>
          <a:endParaRPr lang="es-CL"/>
        </a:p>
      </dgm:t>
    </dgm:pt>
    <dgm:pt modelId="{F3B8A816-BFE0-4027-955A-E9F4793F415F}" type="pres">
      <dgm:prSet presAssocID="{95B28A72-4868-43A6-9E35-D87AFD411FC5}" presName="connTx" presStyleLbl="parChTrans1D2" presStyleIdx="1" presStyleCnt="4"/>
      <dgm:spPr/>
      <dgm:t>
        <a:bodyPr/>
        <a:lstStyle/>
        <a:p>
          <a:endParaRPr lang="es-CL"/>
        </a:p>
      </dgm:t>
    </dgm:pt>
    <dgm:pt modelId="{F1F94E1C-093F-40C1-806E-B8B7BB0F8F42}" type="pres">
      <dgm:prSet presAssocID="{F70867F1-CA6E-4FDC-8DCA-351D59E4D2D9}" presName="root2" presStyleCnt="0"/>
      <dgm:spPr/>
    </dgm:pt>
    <dgm:pt modelId="{21EBD0C1-5643-4842-A468-4FD5D023C56C}" type="pres">
      <dgm:prSet presAssocID="{F70867F1-CA6E-4FDC-8DCA-351D59E4D2D9}" presName="LevelTwoTextNode" presStyleLbl="node2" presStyleIdx="1" presStyleCnt="4">
        <dgm:presLayoutVars>
          <dgm:chPref val="3"/>
        </dgm:presLayoutVars>
      </dgm:prSet>
      <dgm:spPr/>
      <dgm:t>
        <a:bodyPr/>
        <a:lstStyle/>
        <a:p>
          <a:endParaRPr lang="es-CL"/>
        </a:p>
      </dgm:t>
    </dgm:pt>
    <dgm:pt modelId="{18472D65-F7AC-40F1-B1A4-2325F4B25072}" type="pres">
      <dgm:prSet presAssocID="{F70867F1-CA6E-4FDC-8DCA-351D59E4D2D9}" presName="level3hierChild" presStyleCnt="0"/>
      <dgm:spPr/>
    </dgm:pt>
    <dgm:pt modelId="{6215947B-FD26-4909-8BC8-700CA0211127}" type="pres">
      <dgm:prSet presAssocID="{40A2C4C0-962C-4898-B5F9-FFEE6ED3FE72}" presName="conn2-1" presStyleLbl="parChTrans1D2" presStyleIdx="2" presStyleCnt="4"/>
      <dgm:spPr/>
      <dgm:t>
        <a:bodyPr/>
        <a:lstStyle/>
        <a:p>
          <a:endParaRPr lang="es-CL"/>
        </a:p>
      </dgm:t>
    </dgm:pt>
    <dgm:pt modelId="{22367906-7853-4FE1-97DB-9149DF4D3BDD}" type="pres">
      <dgm:prSet presAssocID="{40A2C4C0-962C-4898-B5F9-FFEE6ED3FE72}" presName="connTx" presStyleLbl="parChTrans1D2" presStyleIdx="2" presStyleCnt="4"/>
      <dgm:spPr/>
      <dgm:t>
        <a:bodyPr/>
        <a:lstStyle/>
        <a:p>
          <a:endParaRPr lang="es-CL"/>
        </a:p>
      </dgm:t>
    </dgm:pt>
    <dgm:pt modelId="{6F43BB86-EE83-4E42-A3CB-7EFD11E8C314}" type="pres">
      <dgm:prSet presAssocID="{6BEFB669-08BC-45EE-AD04-80453F2E7706}" presName="root2" presStyleCnt="0"/>
      <dgm:spPr/>
    </dgm:pt>
    <dgm:pt modelId="{D250360B-78E2-4824-923F-67E23D43C9B2}" type="pres">
      <dgm:prSet presAssocID="{6BEFB669-08BC-45EE-AD04-80453F2E7706}" presName="LevelTwoTextNode" presStyleLbl="node2" presStyleIdx="2" presStyleCnt="4">
        <dgm:presLayoutVars>
          <dgm:chPref val="3"/>
        </dgm:presLayoutVars>
      </dgm:prSet>
      <dgm:spPr/>
      <dgm:t>
        <a:bodyPr/>
        <a:lstStyle/>
        <a:p>
          <a:endParaRPr lang="es-CL"/>
        </a:p>
      </dgm:t>
    </dgm:pt>
    <dgm:pt modelId="{67AD82DB-139A-44F8-B1A5-5E38E02D598C}" type="pres">
      <dgm:prSet presAssocID="{6BEFB669-08BC-45EE-AD04-80453F2E7706}" presName="level3hierChild" presStyleCnt="0"/>
      <dgm:spPr/>
    </dgm:pt>
    <dgm:pt modelId="{CB49EF35-0CEE-4D38-93FD-CAFBF757909C}" type="pres">
      <dgm:prSet presAssocID="{8530F8BA-C647-4020-8321-16B553BBD3FD}" presName="conn2-1" presStyleLbl="parChTrans1D2" presStyleIdx="3" presStyleCnt="4"/>
      <dgm:spPr/>
      <dgm:t>
        <a:bodyPr/>
        <a:lstStyle/>
        <a:p>
          <a:endParaRPr lang="es-CL"/>
        </a:p>
      </dgm:t>
    </dgm:pt>
    <dgm:pt modelId="{3083913C-4871-444B-84BD-ECCEE6FA69FE}" type="pres">
      <dgm:prSet presAssocID="{8530F8BA-C647-4020-8321-16B553BBD3FD}" presName="connTx" presStyleLbl="parChTrans1D2" presStyleIdx="3" presStyleCnt="4"/>
      <dgm:spPr/>
      <dgm:t>
        <a:bodyPr/>
        <a:lstStyle/>
        <a:p>
          <a:endParaRPr lang="es-CL"/>
        </a:p>
      </dgm:t>
    </dgm:pt>
    <dgm:pt modelId="{42878D2D-EB3D-4427-A4E8-BB6CBCE718D9}" type="pres">
      <dgm:prSet presAssocID="{30AF0E22-B253-4EB8-861A-11A4767CBAA3}" presName="root2" presStyleCnt="0"/>
      <dgm:spPr/>
    </dgm:pt>
    <dgm:pt modelId="{45EF7936-80C4-4022-B36B-94722ADA29B0}" type="pres">
      <dgm:prSet presAssocID="{30AF0E22-B253-4EB8-861A-11A4767CBAA3}" presName="LevelTwoTextNode" presStyleLbl="node2" presStyleIdx="3" presStyleCnt="4">
        <dgm:presLayoutVars>
          <dgm:chPref val="3"/>
        </dgm:presLayoutVars>
      </dgm:prSet>
      <dgm:spPr/>
      <dgm:t>
        <a:bodyPr/>
        <a:lstStyle/>
        <a:p>
          <a:endParaRPr lang="es-CL"/>
        </a:p>
      </dgm:t>
    </dgm:pt>
    <dgm:pt modelId="{E0E90081-F11E-4E99-B9E7-DC69DE29F5F4}" type="pres">
      <dgm:prSet presAssocID="{30AF0E22-B253-4EB8-861A-11A4767CBAA3}" presName="level3hierChild" presStyleCnt="0"/>
      <dgm:spPr/>
    </dgm:pt>
  </dgm:ptLst>
  <dgm:cxnLst>
    <dgm:cxn modelId="{3BC7693A-A3ED-4B13-9946-CB8AF389CA1E}" type="presOf" srcId="{30AF0E22-B253-4EB8-861A-11A4767CBAA3}" destId="{45EF7936-80C4-4022-B36B-94722ADA29B0}" srcOrd="0" destOrd="0" presId="urn:microsoft.com/office/officeart/2008/layout/HorizontalMultiLevelHierarchy"/>
    <dgm:cxn modelId="{D7DEDCC4-B957-4110-94A0-2879203F48E1}" srcId="{C57B7138-1934-42BE-8FB0-40A46CD58E7A}" destId="{97958968-C740-4F81-A0EF-8DAF3F38729C}" srcOrd="0" destOrd="0" parTransId="{F2DC2D54-D068-4307-B9BF-EA2410504128}" sibTransId="{A555DEF9-7465-4198-97C8-7C7142F7F894}"/>
    <dgm:cxn modelId="{30617E64-1221-43F1-B245-132465A16D65}" type="presOf" srcId="{97958968-C740-4F81-A0EF-8DAF3F38729C}" destId="{96167DA9-BC05-45D8-B599-D80ADC280C18}" srcOrd="0" destOrd="0" presId="urn:microsoft.com/office/officeart/2008/layout/HorizontalMultiLevelHierarchy"/>
    <dgm:cxn modelId="{A9D5B3C3-3980-466F-AB7D-8673056921AD}" type="presOf" srcId="{95B28A72-4868-43A6-9E35-D87AFD411FC5}" destId="{F3B8A816-BFE0-4027-955A-E9F4793F415F}" srcOrd="1" destOrd="0" presId="urn:microsoft.com/office/officeart/2008/layout/HorizontalMultiLevelHierarchy"/>
    <dgm:cxn modelId="{7AF50246-A0BF-4F71-9A1C-01AE6346D404}" type="presOf" srcId="{40A2C4C0-962C-4898-B5F9-FFEE6ED3FE72}" destId="{6215947B-FD26-4909-8BC8-700CA0211127}" srcOrd="0" destOrd="0" presId="urn:microsoft.com/office/officeart/2008/layout/HorizontalMultiLevelHierarchy"/>
    <dgm:cxn modelId="{3B595B99-70B9-47BF-8B2F-EF10F800DFBE}" type="presOf" srcId="{9B8FB8B9-4E51-409E-8CAE-0B9E26DF6216}" destId="{D5DF7C56-CFD2-4628-960E-32F2665133EE}" srcOrd="0" destOrd="0" presId="urn:microsoft.com/office/officeart/2008/layout/HorizontalMultiLevelHierarchy"/>
    <dgm:cxn modelId="{E34C5F4B-C86A-41AE-808B-7C205A87E692}" type="presOf" srcId="{F70867F1-CA6E-4FDC-8DCA-351D59E4D2D9}" destId="{21EBD0C1-5643-4842-A468-4FD5D023C56C}" srcOrd="0" destOrd="0" presId="urn:microsoft.com/office/officeart/2008/layout/HorizontalMultiLevelHierarchy"/>
    <dgm:cxn modelId="{C80D2F40-F8E4-4B43-A9D8-BF1B78EFB3C3}" type="presOf" srcId="{0D7D99F8-FC40-4011-956B-7F44A75EA110}" destId="{02D052B7-E525-4B8A-A563-13ED93000AAE}" srcOrd="0" destOrd="0" presId="urn:microsoft.com/office/officeart/2008/layout/HorizontalMultiLevelHierarchy"/>
    <dgm:cxn modelId="{FDC44C6E-E20C-4A48-AC28-A61970A6F329}" type="presOf" srcId="{95B28A72-4868-43A6-9E35-D87AFD411FC5}" destId="{A5C47DAE-F825-49CC-AE4B-F91A83F7B33E}" srcOrd="0" destOrd="0" presId="urn:microsoft.com/office/officeart/2008/layout/HorizontalMultiLevelHierarchy"/>
    <dgm:cxn modelId="{1A1DAB26-47E0-48EC-98A0-F3F179DA4FF7}" srcId="{97958968-C740-4F81-A0EF-8DAF3F38729C}" destId="{F70867F1-CA6E-4FDC-8DCA-351D59E4D2D9}" srcOrd="1" destOrd="0" parTransId="{95B28A72-4868-43A6-9E35-D87AFD411FC5}" sibTransId="{BDEC20C8-3AD3-421D-B30F-A32436B42BC0}"/>
    <dgm:cxn modelId="{EC14BD25-EB42-42BF-ABE8-DA67057E3C4D}" srcId="{97958968-C740-4F81-A0EF-8DAF3F38729C}" destId="{9B8FB8B9-4E51-409E-8CAE-0B9E26DF6216}" srcOrd="0" destOrd="0" parTransId="{0D7D99F8-FC40-4011-956B-7F44A75EA110}" sibTransId="{E2ED0B27-5EF1-4287-B9D3-69F90F7923CD}"/>
    <dgm:cxn modelId="{615210E8-74C1-45C9-AEF7-AB48FED6BDB5}" type="presOf" srcId="{6BEFB669-08BC-45EE-AD04-80453F2E7706}" destId="{D250360B-78E2-4824-923F-67E23D43C9B2}" srcOrd="0" destOrd="0" presId="urn:microsoft.com/office/officeart/2008/layout/HorizontalMultiLevelHierarchy"/>
    <dgm:cxn modelId="{09FD6D73-B3E3-4AF0-B07A-79EE80E874BB}" type="presOf" srcId="{C57B7138-1934-42BE-8FB0-40A46CD58E7A}" destId="{5EE2A575-36D2-464B-9EC3-372264653396}" srcOrd="0" destOrd="0" presId="urn:microsoft.com/office/officeart/2008/layout/HorizontalMultiLevelHierarchy"/>
    <dgm:cxn modelId="{8543D8AA-E9C5-4B57-A9E9-8365FA39CE6B}" srcId="{97958968-C740-4F81-A0EF-8DAF3F38729C}" destId="{6BEFB669-08BC-45EE-AD04-80453F2E7706}" srcOrd="2" destOrd="0" parTransId="{40A2C4C0-962C-4898-B5F9-FFEE6ED3FE72}" sibTransId="{D8A98523-9AAF-406B-987C-A2B95AE5D90F}"/>
    <dgm:cxn modelId="{E8FABEB4-BE65-4031-A836-4A0E6BB42479}" type="presOf" srcId="{40A2C4C0-962C-4898-B5F9-FFEE6ED3FE72}" destId="{22367906-7853-4FE1-97DB-9149DF4D3BDD}" srcOrd="1" destOrd="0" presId="urn:microsoft.com/office/officeart/2008/layout/HorizontalMultiLevelHierarchy"/>
    <dgm:cxn modelId="{5BD47880-3CA0-4EDD-AF41-86BACE36B45D}" type="presOf" srcId="{0D7D99F8-FC40-4011-956B-7F44A75EA110}" destId="{FC23C19F-4860-4437-860C-FB05491D2772}" srcOrd="1" destOrd="0" presId="urn:microsoft.com/office/officeart/2008/layout/HorizontalMultiLevelHierarchy"/>
    <dgm:cxn modelId="{4E324DA7-C742-47A5-870D-8A2FFFA0F8C3}" type="presOf" srcId="{8530F8BA-C647-4020-8321-16B553BBD3FD}" destId="{3083913C-4871-444B-84BD-ECCEE6FA69FE}" srcOrd="1" destOrd="0" presId="urn:microsoft.com/office/officeart/2008/layout/HorizontalMultiLevelHierarchy"/>
    <dgm:cxn modelId="{5DCCC352-0D26-4A22-B873-25DDB4FA393D}" srcId="{97958968-C740-4F81-A0EF-8DAF3F38729C}" destId="{30AF0E22-B253-4EB8-861A-11A4767CBAA3}" srcOrd="3" destOrd="0" parTransId="{8530F8BA-C647-4020-8321-16B553BBD3FD}" sibTransId="{61B7E810-88A4-418B-A067-712D901C07D3}"/>
    <dgm:cxn modelId="{737E1D92-4502-40FA-B485-3631CE264CD2}" type="presOf" srcId="{8530F8BA-C647-4020-8321-16B553BBD3FD}" destId="{CB49EF35-0CEE-4D38-93FD-CAFBF757909C}" srcOrd="0" destOrd="0" presId="urn:microsoft.com/office/officeart/2008/layout/HorizontalMultiLevelHierarchy"/>
    <dgm:cxn modelId="{1027B452-4F6D-4727-B4C6-2A124A9CA486}" type="presParOf" srcId="{5EE2A575-36D2-464B-9EC3-372264653396}" destId="{51D07EB2-81D0-412C-8646-C3A9C2A32CD0}" srcOrd="0" destOrd="0" presId="urn:microsoft.com/office/officeart/2008/layout/HorizontalMultiLevelHierarchy"/>
    <dgm:cxn modelId="{5ED82AC0-457E-4F13-A79E-EC536379B8A3}" type="presParOf" srcId="{51D07EB2-81D0-412C-8646-C3A9C2A32CD0}" destId="{96167DA9-BC05-45D8-B599-D80ADC280C18}" srcOrd="0" destOrd="0" presId="urn:microsoft.com/office/officeart/2008/layout/HorizontalMultiLevelHierarchy"/>
    <dgm:cxn modelId="{593D0737-B143-4DA2-8599-2ED1BB852A57}" type="presParOf" srcId="{51D07EB2-81D0-412C-8646-C3A9C2A32CD0}" destId="{A36C66C9-285D-4763-8AA8-B33832662D73}" srcOrd="1" destOrd="0" presId="urn:microsoft.com/office/officeart/2008/layout/HorizontalMultiLevelHierarchy"/>
    <dgm:cxn modelId="{7B3F6B20-EE49-4A92-93C9-7ED6EF829530}" type="presParOf" srcId="{A36C66C9-285D-4763-8AA8-B33832662D73}" destId="{02D052B7-E525-4B8A-A563-13ED93000AAE}" srcOrd="0" destOrd="0" presId="urn:microsoft.com/office/officeart/2008/layout/HorizontalMultiLevelHierarchy"/>
    <dgm:cxn modelId="{57CE2B9C-3752-4646-BD3D-BEF0957AE801}" type="presParOf" srcId="{02D052B7-E525-4B8A-A563-13ED93000AAE}" destId="{FC23C19F-4860-4437-860C-FB05491D2772}" srcOrd="0" destOrd="0" presId="urn:microsoft.com/office/officeart/2008/layout/HorizontalMultiLevelHierarchy"/>
    <dgm:cxn modelId="{DDAA6E51-9F8A-47D2-814B-7BF7B4A440DA}" type="presParOf" srcId="{A36C66C9-285D-4763-8AA8-B33832662D73}" destId="{CF65263F-8F8A-4B16-8B27-67C17CD2C75A}" srcOrd="1" destOrd="0" presId="urn:microsoft.com/office/officeart/2008/layout/HorizontalMultiLevelHierarchy"/>
    <dgm:cxn modelId="{A59EC7A6-00BE-4F0B-8C65-D0B150E0B6E6}" type="presParOf" srcId="{CF65263F-8F8A-4B16-8B27-67C17CD2C75A}" destId="{D5DF7C56-CFD2-4628-960E-32F2665133EE}" srcOrd="0" destOrd="0" presId="urn:microsoft.com/office/officeart/2008/layout/HorizontalMultiLevelHierarchy"/>
    <dgm:cxn modelId="{44B62EA5-6F8A-4538-9CCD-93B7460FC935}" type="presParOf" srcId="{CF65263F-8F8A-4B16-8B27-67C17CD2C75A}" destId="{97E85AFC-7367-4CA8-8F5F-760FE3CF88FB}" srcOrd="1" destOrd="0" presId="urn:microsoft.com/office/officeart/2008/layout/HorizontalMultiLevelHierarchy"/>
    <dgm:cxn modelId="{37B2F66E-32CA-4EB9-B22C-9E7FC8AA7EA1}" type="presParOf" srcId="{A36C66C9-285D-4763-8AA8-B33832662D73}" destId="{A5C47DAE-F825-49CC-AE4B-F91A83F7B33E}" srcOrd="2" destOrd="0" presId="urn:microsoft.com/office/officeart/2008/layout/HorizontalMultiLevelHierarchy"/>
    <dgm:cxn modelId="{C1D987E2-FE95-4375-B9ED-D9B4E5834ABA}" type="presParOf" srcId="{A5C47DAE-F825-49CC-AE4B-F91A83F7B33E}" destId="{F3B8A816-BFE0-4027-955A-E9F4793F415F}" srcOrd="0" destOrd="0" presId="urn:microsoft.com/office/officeart/2008/layout/HorizontalMultiLevelHierarchy"/>
    <dgm:cxn modelId="{13E6C7D3-6AE0-4438-AF50-F05EE163AB03}" type="presParOf" srcId="{A36C66C9-285D-4763-8AA8-B33832662D73}" destId="{F1F94E1C-093F-40C1-806E-B8B7BB0F8F42}" srcOrd="3" destOrd="0" presId="urn:microsoft.com/office/officeart/2008/layout/HorizontalMultiLevelHierarchy"/>
    <dgm:cxn modelId="{7A079A54-9144-492B-8B6F-FD562CD4B467}" type="presParOf" srcId="{F1F94E1C-093F-40C1-806E-B8B7BB0F8F42}" destId="{21EBD0C1-5643-4842-A468-4FD5D023C56C}" srcOrd="0" destOrd="0" presId="urn:microsoft.com/office/officeart/2008/layout/HorizontalMultiLevelHierarchy"/>
    <dgm:cxn modelId="{105C1C26-096A-4080-8FD3-E8AD56DC598E}" type="presParOf" srcId="{F1F94E1C-093F-40C1-806E-B8B7BB0F8F42}" destId="{18472D65-F7AC-40F1-B1A4-2325F4B25072}" srcOrd="1" destOrd="0" presId="urn:microsoft.com/office/officeart/2008/layout/HorizontalMultiLevelHierarchy"/>
    <dgm:cxn modelId="{F2116605-C322-4502-94ED-28C929EDB8F1}" type="presParOf" srcId="{A36C66C9-285D-4763-8AA8-B33832662D73}" destId="{6215947B-FD26-4909-8BC8-700CA0211127}" srcOrd="4" destOrd="0" presId="urn:microsoft.com/office/officeart/2008/layout/HorizontalMultiLevelHierarchy"/>
    <dgm:cxn modelId="{009CA053-DC9E-422D-A3D3-DE2D56FD77E4}" type="presParOf" srcId="{6215947B-FD26-4909-8BC8-700CA0211127}" destId="{22367906-7853-4FE1-97DB-9149DF4D3BDD}" srcOrd="0" destOrd="0" presId="urn:microsoft.com/office/officeart/2008/layout/HorizontalMultiLevelHierarchy"/>
    <dgm:cxn modelId="{A867AB4E-268B-4DF7-9EBF-5B3B78FC7E08}" type="presParOf" srcId="{A36C66C9-285D-4763-8AA8-B33832662D73}" destId="{6F43BB86-EE83-4E42-A3CB-7EFD11E8C314}" srcOrd="5" destOrd="0" presId="urn:microsoft.com/office/officeart/2008/layout/HorizontalMultiLevelHierarchy"/>
    <dgm:cxn modelId="{3C5C1206-463D-450F-BFB5-33FB7609E1F7}" type="presParOf" srcId="{6F43BB86-EE83-4E42-A3CB-7EFD11E8C314}" destId="{D250360B-78E2-4824-923F-67E23D43C9B2}" srcOrd="0" destOrd="0" presId="urn:microsoft.com/office/officeart/2008/layout/HorizontalMultiLevelHierarchy"/>
    <dgm:cxn modelId="{15DAD129-8306-462D-9C9C-3745E6752E59}" type="presParOf" srcId="{6F43BB86-EE83-4E42-A3CB-7EFD11E8C314}" destId="{67AD82DB-139A-44F8-B1A5-5E38E02D598C}" srcOrd="1" destOrd="0" presId="urn:microsoft.com/office/officeart/2008/layout/HorizontalMultiLevelHierarchy"/>
    <dgm:cxn modelId="{241992E6-CB0E-4C4A-BE71-B2CB3DC1A46E}" type="presParOf" srcId="{A36C66C9-285D-4763-8AA8-B33832662D73}" destId="{CB49EF35-0CEE-4D38-93FD-CAFBF757909C}" srcOrd="6" destOrd="0" presId="urn:microsoft.com/office/officeart/2008/layout/HorizontalMultiLevelHierarchy"/>
    <dgm:cxn modelId="{26A492D9-3632-4800-AEB5-856B023DB43B}" type="presParOf" srcId="{CB49EF35-0CEE-4D38-93FD-CAFBF757909C}" destId="{3083913C-4871-444B-84BD-ECCEE6FA69FE}" srcOrd="0" destOrd="0" presId="urn:microsoft.com/office/officeart/2008/layout/HorizontalMultiLevelHierarchy"/>
    <dgm:cxn modelId="{51B8D12B-B512-45CA-B32E-8AD9F409DFB3}" type="presParOf" srcId="{A36C66C9-285D-4763-8AA8-B33832662D73}" destId="{42878D2D-EB3D-4427-A4E8-BB6CBCE718D9}" srcOrd="7" destOrd="0" presId="urn:microsoft.com/office/officeart/2008/layout/HorizontalMultiLevelHierarchy"/>
    <dgm:cxn modelId="{DA0C5C0B-EDCF-417B-86E6-123158240530}" type="presParOf" srcId="{42878D2D-EB3D-4427-A4E8-BB6CBCE718D9}" destId="{45EF7936-80C4-4022-B36B-94722ADA29B0}" srcOrd="0" destOrd="0" presId="urn:microsoft.com/office/officeart/2008/layout/HorizontalMultiLevelHierarchy"/>
    <dgm:cxn modelId="{88F4F2C1-7032-4B0F-AA52-CB16B35C714E}" type="presParOf" srcId="{42878D2D-EB3D-4427-A4E8-BB6CBCE718D9}" destId="{E0E90081-F11E-4E99-B9E7-DC69DE29F5F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9EF35-0CEE-4D38-93FD-CAFBF757909C}">
      <dsp:nvSpPr>
        <dsp:cNvPr id="0" name=""/>
        <dsp:cNvSpPr/>
      </dsp:nvSpPr>
      <dsp:spPr>
        <a:xfrm>
          <a:off x="2402225" y="1629137"/>
          <a:ext cx="382964" cy="1153063"/>
        </a:xfrm>
        <a:custGeom>
          <a:avLst/>
          <a:gdLst/>
          <a:ahLst/>
          <a:cxnLst/>
          <a:rect l="0" t="0" r="0" b="0"/>
          <a:pathLst>
            <a:path>
              <a:moveTo>
                <a:pt x="0" y="0"/>
              </a:moveTo>
              <a:lnTo>
                <a:pt x="191482" y="0"/>
              </a:lnTo>
              <a:lnTo>
                <a:pt x="191482" y="1153063"/>
              </a:lnTo>
              <a:lnTo>
                <a:pt x="382964" y="1153063"/>
              </a:lnTo>
            </a:path>
          </a:pathLst>
        </a:custGeom>
        <a:noFill/>
        <a:ln w="28575" cap="flat" cmpd="sng" algn="ctr">
          <a:solidFill>
            <a:srgbClr val="78125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b="1" kern="1200"/>
        </a:p>
      </dsp:txBody>
      <dsp:txXfrm>
        <a:off x="2563332" y="2175294"/>
        <a:ext cx="60749" cy="60749"/>
      </dsp:txXfrm>
    </dsp:sp>
    <dsp:sp modelId="{6215947B-FD26-4909-8BC8-700CA0211127}">
      <dsp:nvSpPr>
        <dsp:cNvPr id="0" name=""/>
        <dsp:cNvSpPr/>
      </dsp:nvSpPr>
      <dsp:spPr>
        <a:xfrm>
          <a:off x="2402225" y="1629137"/>
          <a:ext cx="382964" cy="382238"/>
        </a:xfrm>
        <a:custGeom>
          <a:avLst/>
          <a:gdLst/>
          <a:ahLst/>
          <a:cxnLst/>
          <a:rect l="0" t="0" r="0" b="0"/>
          <a:pathLst>
            <a:path>
              <a:moveTo>
                <a:pt x="0" y="0"/>
              </a:moveTo>
              <a:lnTo>
                <a:pt x="191482" y="0"/>
              </a:lnTo>
              <a:lnTo>
                <a:pt x="191482" y="382238"/>
              </a:lnTo>
              <a:lnTo>
                <a:pt x="382964" y="382238"/>
              </a:lnTo>
            </a:path>
          </a:pathLst>
        </a:custGeom>
        <a:noFill/>
        <a:ln w="28575" cap="flat" cmpd="sng" algn="ctr">
          <a:solidFill>
            <a:srgbClr val="78125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b="1" kern="1200"/>
        </a:p>
      </dsp:txBody>
      <dsp:txXfrm>
        <a:off x="2580180" y="1806729"/>
        <a:ext cx="27054" cy="27054"/>
      </dsp:txXfrm>
    </dsp:sp>
    <dsp:sp modelId="{A5C47DAE-F825-49CC-AE4B-F91A83F7B33E}">
      <dsp:nvSpPr>
        <dsp:cNvPr id="0" name=""/>
        <dsp:cNvSpPr/>
      </dsp:nvSpPr>
      <dsp:spPr>
        <a:xfrm>
          <a:off x="2402225" y="1240551"/>
          <a:ext cx="382964" cy="388586"/>
        </a:xfrm>
        <a:custGeom>
          <a:avLst/>
          <a:gdLst/>
          <a:ahLst/>
          <a:cxnLst/>
          <a:rect l="0" t="0" r="0" b="0"/>
          <a:pathLst>
            <a:path>
              <a:moveTo>
                <a:pt x="0" y="388586"/>
              </a:moveTo>
              <a:lnTo>
                <a:pt x="191482" y="388586"/>
              </a:lnTo>
              <a:lnTo>
                <a:pt x="191482" y="0"/>
              </a:lnTo>
              <a:lnTo>
                <a:pt x="382964" y="0"/>
              </a:lnTo>
            </a:path>
          </a:pathLst>
        </a:custGeom>
        <a:noFill/>
        <a:ln w="28575" cap="flat" cmpd="sng" algn="ctr">
          <a:solidFill>
            <a:srgbClr val="78125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b="1" kern="1200"/>
        </a:p>
      </dsp:txBody>
      <dsp:txXfrm>
        <a:off x="2580067" y="1421204"/>
        <a:ext cx="27279" cy="27279"/>
      </dsp:txXfrm>
    </dsp:sp>
    <dsp:sp modelId="{02D052B7-E525-4B8A-A563-13ED93000AAE}">
      <dsp:nvSpPr>
        <dsp:cNvPr id="0" name=""/>
        <dsp:cNvSpPr/>
      </dsp:nvSpPr>
      <dsp:spPr>
        <a:xfrm>
          <a:off x="2402225" y="469726"/>
          <a:ext cx="382964" cy="1159411"/>
        </a:xfrm>
        <a:custGeom>
          <a:avLst/>
          <a:gdLst/>
          <a:ahLst/>
          <a:cxnLst/>
          <a:rect l="0" t="0" r="0" b="0"/>
          <a:pathLst>
            <a:path>
              <a:moveTo>
                <a:pt x="0" y="1159411"/>
              </a:moveTo>
              <a:lnTo>
                <a:pt x="191482" y="1159411"/>
              </a:lnTo>
              <a:lnTo>
                <a:pt x="191482" y="0"/>
              </a:lnTo>
              <a:lnTo>
                <a:pt x="382964" y="0"/>
              </a:lnTo>
            </a:path>
          </a:pathLst>
        </a:custGeom>
        <a:noFill/>
        <a:ln w="28575" cap="flat" cmpd="sng" algn="ctr">
          <a:solidFill>
            <a:srgbClr val="781256"/>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CL" sz="500" b="1" kern="1200"/>
        </a:p>
      </dsp:txBody>
      <dsp:txXfrm>
        <a:off x="2563181" y="1018906"/>
        <a:ext cx="61051" cy="61051"/>
      </dsp:txXfrm>
    </dsp:sp>
    <dsp:sp modelId="{96167DA9-BC05-45D8-B599-D80ADC280C18}">
      <dsp:nvSpPr>
        <dsp:cNvPr id="0" name=""/>
        <dsp:cNvSpPr/>
      </dsp:nvSpPr>
      <dsp:spPr>
        <a:xfrm rot="16200000">
          <a:off x="124049" y="973751"/>
          <a:ext cx="3245578" cy="1310772"/>
        </a:xfrm>
        <a:prstGeom prst="rect">
          <a:avLst/>
        </a:prstGeom>
        <a:solidFill>
          <a:schemeClr val="accent4">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s-CL" sz="2200" b="1" kern="1200" dirty="0" smtClean="0"/>
            <a:t>TIPOS DE RESOLUCION </a:t>
          </a:r>
          <a:r>
            <a:rPr lang="es-CL" sz="2200" b="1" kern="1200" dirty="0" smtClean="0"/>
            <a:t>EN</a:t>
          </a:r>
        </a:p>
        <a:p>
          <a:pPr lvl="0" algn="ctr" defTabSz="977900">
            <a:lnSpc>
              <a:spcPct val="90000"/>
            </a:lnSpc>
            <a:spcBef>
              <a:spcPct val="0"/>
            </a:spcBef>
            <a:spcAft>
              <a:spcPct val="35000"/>
            </a:spcAft>
          </a:pPr>
          <a:r>
            <a:rPr lang="es-CL" sz="2200" b="1" kern="1200" dirty="0" smtClean="0"/>
            <a:t> </a:t>
          </a:r>
          <a:r>
            <a:rPr lang="es-CL" sz="2200" b="1" kern="1200" dirty="0" smtClean="0"/>
            <a:t>EL SENSOR</a:t>
          </a:r>
          <a:endParaRPr lang="es-CL" sz="2200" b="1" kern="1200" dirty="0"/>
        </a:p>
      </dsp:txBody>
      <dsp:txXfrm>
        <a:off x="124049" y="973751"/>
        <a:ext cx="3245578" cy="1310772"/>
      </dsp:txXfrm>
    </dsp:sp>
    <dsp:sp modelId="{D5DF7C56-CFD2-4628-960E-32F2665133EE}">
      <dsp:nvSpPr>
        <dsp:cNvPr id="0" name=""/>
        <dsp:cNvSpPr/>
      </dsp:nvSpPr>
      <dsp:spPr>
        <a:xfrm>
          <a:off x="2785189" y="161396"/>
          <a:ext cx="2036378" cy="616659"/>
        </a:xfrm>
        <a:prstGeom prst="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CL" sz="2000" b="1" kern="1200" dirty="0" smtClean="0"/>
            <a:t>ESPECTRAL</a:t>
          </a:r>
          <a:endParaRPr lang="es-CL" sz="2000" b="1" kern="1200" dirty="0"/>
        </a:p>
      </dsp:txBody>
      <dsp:txXfrm>
        <a:off x="2785189" y="161396"/>
        <a:ext cx="2036378" cy="616659"/>
      </dsp:txXfrm>
    </dsp:sp>
    <dsp:sp modelId="{21EBD0C1-5643-4842-A468-4FD5D023C56C}">
      <dsp:nvSpPr>
        <dsp:cNvPr id="0" name=""/>
        <dsp:cNvSpPr/>
      </dsp:nvSpPr>
      <dsp:spPr>
        <a:xfrm>
          <a:off x="2785189" y="932221"/>
          <a:ext cx="2022644" cy="616659"/>
        </a:xfrm>
        <a:prstGeom prst="rect">
          <a:avLst/>
        </a:prstGeom>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CL" sz="2000" b="1" kern="1200" dirty="0" smtClean="0"/>
            <a:t>TEMPORAL</a:t>
          </a:r>
          <a:endParaRPr lang="es-CL" sz="2000" b="1" kern="1200" dirty="0"/>
        </a:p>
      </dsp:txBody>
      <dsp:txXfrm>
        <a:off x="2785189" y="932221"/>
        <a:ext cx="2022644" cy="616659"/>
      </dsp:txXfrm>
    </dsp:sp>
    <dsp:sp modelId="{D250360B-78E2-4824-923F-67E23D43C9B2}">
      <dsp:nvSpPr>
        <dsp:cNvPr id="0" name=""/>
        <dsp:cNvSpPr/>
      </dsp:nvSpPr>
      <dsp:spPr>
        <a:xfrm>
          <a:off x="2785189" y="1703045"/>
          <a:ext cx="2022644" cy="616659"/>
        </a:xfrm>
        <a:prstGeom prst="rect">
          <a:avLst/>
        </a:prstGeom>
        <a:solidFill>
          <a:srgbClr val="66006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CL" sz="2000" b="1" kern="1200" dirty="0" smtClean="0"/>
            <a:t>ESPACIAL</a:t>
          </a:r>
          <a:endParaRPr lang="es-CL" sz="2000" b="1" kern="1200" dirty="0"/>
        </a:p>
      </dsp:txBody>
      <dsp:txXfrm>
        <a:off x="2785189" y="1703045"/>
        <a:ext cx="2022644" cy="616659"/>
      </dsp:txXfrm>
    </dsp:sp>
    <dsp:sp modelId="{45EF7936-80C4-4022-B36B-94722ADA29B0}">
      <dsp:nvSpPr>
        <dsp:cNvPr id="0" name=""/>
        <dsp:cNvSpPr/>
      </dsp:nvSpPr>
      <dsp:spPr>
        <a:xfrm>
          <a:off x="2785189" y="2473870"/>
          <a:ext cx="2022644" cy="616659"/>
        </a:xfrm>
        <a:prstGeom prst="rect">
          <a:avLst/>
        </a:prstGeom>
        <a:solidFill>
          <a:srgbClr val="422C1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CL" sz="2000" b="1" kern="1200" dirty="0" smtClean="0"/>
            <a:t>RADIOMÉTRICA</a:t>
          </a:r>
          <a:endParaRPr lang="es-CL" sz="2000" b="1" kern="1200" dirty="0"/>
        </a:p>
      </dsp:txBody>
      <dsp:txXfrm>
        <a:off x="2785189" y="2473870"/>
        <a:ext cx="2022644" cy="61665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05592490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176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6729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57826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sp>
        <p:nvSpPr>
          <p:cNvPr id="64" name="Shape 6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5" name="Shape 6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041930"/>
            <a:ext cx="7900738" cy="2688199"/>
          </a:xfrm>
          <a:prstGeom prst="rect">
            <a:avLst/>
          </a:prstGeom>
        </p:spPr>
        <p:txBody>
          <a:bodyPr lIns="91425" tIns="91425" rIns="91425" bIns="91425" anchor="ctr" anchorCtr="0">
            <a:noAutofit/>
          </a:bodyPr>
          <a:lstStyle/>
          <a:p>
            <a:pPr lvl="0">
              <a:spcBef>
                <a:spcPts val="0"/>
              </a:spcBef>
              <a:buNone/>
            </a:pPr>
            <a:r>
              <a:rPr lang="en" sz="3800" dirty="0" smtClean="0"/>
              <a:t>TELEDETECCIÓN GEOESPACIAL BAJO LA MIRADA DE “R”</a:t>
            </a:r>
            <a:endParaRPr lang="en" sz="3800" dirty="0"/>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dirty="0" smtClean="0">
                <a:solidFill>
                  <a:srgbClr val="0000FF"/>
                </a:solidFill>
                <a:latin typeface="Courier"/>
                <a:ea typeface="Courier"/>
                <a:cs typeface="Courier"/>
                <a:sym typeface="Courier"/>
              </a:rPr>
              <a:t>library</a:t>
            </a:r>
            <a:r>
              <a:rPr lang="en" dirty="0" smtClean="0">
                <a:solidFill>
                  <a:srgbClr val="687687"/>
                </a:solidFill>
                <a:latin typeface="Courier"/>
                <a:ea typeface="Courier"/>
                <a:cs typeface="Courier"/>
                <a:sym typeface="Courier"/>
              </a:rPr>
              <a:t>(</a:t>
            </a:r>
            <a:r>
              <a:rPr lang="en" dirty="0" smtClean="0">
                <a:latin typeface="Courier"/>
                <a:ea typeface="Courier"/>
                <a:cs typeface="Courier"/>
                <a:sym typeface="Courier"/>
              </a:rPr>
              <a:t>dplyr</a:t>
            </a:r>
            <a:r>
              <a:rPr lang="en" dirty="0" smtClean="0">
                <a:solidFill>
                  <a:srgbClr val="687687"/>
                </a:solidFill>
                <a:latin typeface="Courier"/>
                <a:ea typeface="Courier"/>
                <a:cs typeface="Courier"/>
                <a:sym typeface="Courier"/>
              </a:rPr>
              <a:t>)</a:t>
            </a:r>
            <a:endParaRPr lang="en" dirty="0">
              <a:solidFill>
                <a:srgbClr val="687687"/>
              </a:solidFill>
              <a:latin typeface="Courier"/>
              <a:ea typeface="Courier"/>
              <a:cs typeface="Courier"/>
              <a:sym typeface="Courier"/>
            </a:endParaRPr>
          </a:p>
          <a:p>
            <a:pPr lvl="0" rtl="0">
              <a:spcBef>
                <a:spcPts val="0"/>
              </a:spcBef>
              <a:buNone/>
            </a:pPr>
            <a:endParaRPr dirty="0">
              <a:latin typeface="Courier"/>
              <a:ea typeface="Courier"/>
              <a:cs typeface="Courier"/>
              <a:sym typeface="Courier"/>
            </a:endParaRPr>
          </a:p>
          <a:p>
            <a:pPr lvl="0" rtl="0">
              <a:spcBef>
                <a:spcPts val="0"/>
              </a:spcBef>
              <a:buNone/>
            </a:pPr>
            <a:r>
              <a:rPr lang="en" dirty="0">
                <a:latin typeface="Courier"/>
                <a:ea typeface="Courier"/>
                <a:cs typeface="Courier"/>
                <a:sym typeface="Courier"/>
              </a:rPr>
              <a:t>rladies_global </a:t>
            </a:r>
            <a:r>
              <a:rPr lang="en" dirty="0">
                <a:solidFill>
                  <a:srgbClr val="687687"/>
                </a:solidFill>
                <a:latin typeface="Courier"/>
                <a:ea typeface="Courier"/>
                <a:cs typeface="Courier"/>
                <a:sym typeface="Courier"/>
              </a:rPr>
              <a:t>%&gt;%</a:t>
            </a:r>
          </a:p>
          <a:p>
            <a:pPr lvl="0" rtl="0">
              <a:spcBef>
                <a:spcPts val="0"/>
              </a:spcBef>
              <a:buNone/>
            </a:pPr>
            <a:r>
              <a:rPr lang="en" dirty="0">
                <a:latin typeface="Courier"/>
                <a:ea typeface="Courier"/>
                <a:cs typeface="Courier"/>
                <a:sym typeface="Courier"/>
              </a:rPr>
              <a:t>  filter</a:t>
            </a:r>
            <a:r>
              <a:rPr lang="en" dirty="0">
                <a:solidFill>
                  <a:srgbClr val="687687"/>
                </a:solidFill>
                <a:latin typeface="Courier"/>
                <a:ea typeface="Courier"/>
                <a:cs typeface="Courier"/>
                <a:sym typeface="Courier"/>
              </a:rPr>
              <a:t>(</a:t>
            </a:r>
            <a:r>
              <a:rPr lang="en" dirty="0">
                <a:latin typeface="Courier"/>
                <a:ea typeface="Courier"/>
                <a:cs typeface="Courier"/>
                <a:sym typeface="Courier"/>
              </a:rPr>
              <a:t>city == </a:t>
            </a:r>
            <a:r>
              <a:rPr lang="en" dirty="0" smtClean="0">
                <a:solidFill>
                  <a:srgbClr val="036A07"/>
                </a:solidFill>
                <a:latin typeface="Courier"/>
                <a:ea typeface="Courier"/>
                <a:cs typeface="Courier"/>
                <a:sym typeface="Courier"/>
              </a:rPr>
              <a:t>‘Santiago'</a:t>
            </a:r>
            <a:r>
              <a:rPr lang="en" dirty="0" smtClean="0">
                <a:solidFill>
                  <a:srgbClr val="687687"/>
                </a:solidFill>
                <a:latin typeface="Courier"/>
                <a:ea typeface="Courier"/>
                <a:cs typeface="Courier"/>
                <a:sym typeface="Courier"/>
              </a:rPr>
              <a:t>)</a:t>
            </a:r>
            <a:endParaRPr lang="en" dirty="0">
              <a:solidFill>
                <a:srgbClr val="687687"/>
              </a:solidFill>
              <a:latin typeface="Courier"/>
              <a:ea typeface="Courier"/>
              <a:cs typeface="Courier"/>
              <a:sym typeface="Courie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172524" y="243786"/>
            <a:ext cx="3293132" cy="375249"/>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GENERACIÓN DE BASE DE DATOS EN R</a:t>
            </a:r>
            <a:endParaRPr lang="es-ES" sz="1050" b="1" dirty="0"/>
          </a:p>
        </p:txBody>
      </p:sp>
      <p:sp>
        <p:nvSpPr>
          <p:cNvPr id="7" name="CuadroTexto 6"/>
          <p:cNvSpPr txBox="1"/>
          <p:nvPr/>
        </p:nvSpPr>
        <p:spPr>
          <a:xfrm>
            <a:off x="547278" y="1432470"/>
            <a:ext cx="2306487" cy="2262158"/>
          </a:xfrm>
          <a:prstGeom prst="rect">
            <a:avLst/>
          </a:prstGeom>
          <a:solidFill>
            <a:schemeClr val="bg1"/>
          </a:solidFill>
          <a:ln w="28575">
            <a:solidFill>
              <a:srgbClr val="781256"/>
            </a:solidFill>
          </a:ln>
        </p:spPr>
        <p:txBody>
          <a:bodyPr wrap="square" rtlCol="0">
            <a:spAutoFit/>
          </a:bodyPr>
          <a:lstStyle/>
          <a:p>
            <a:pPr algn="ctr"/>
            <a:r>
              <a:rPr lang="es-ES" sz="1200" b="1" u="sng" dirty="0">
                <a:solidFill>
                  <a:srgbClr val="781256"/>
                </a:solidFill>
              </a:rPr>
              <a:t>INTEGRACIÓN DE LA IMAGEN SATELITAL MULTIESPECTRAL A R</a:t>
            </a:r>
          </a:p>
          <a:p>
            <a:pPr algn="ctr"/>
            <a:endParaRPr lang="es-ES" sz="1050" dirty="0"/>
          </a:p>
          <a:p>
            <a:pPr algn="ctr"/>
            <a:r>
              <a:rPr lang="es-ES" sz="1050" b="1" dirty="0">
                <a:solidFill>
                  <a:schemeClr val="accent6">
                    <a:lumMod val="75000"/>
                  </a:schemeClr>
                </a:solidFill>
              </a:rPr>
              <a:t>Reconocimiento de sus características</a:t>
            </a:r>
          </a:p>
          <a:p>
            <a:pPr algn="ctr"/>
            <a:endParaRPr lang="es-ES" sz="1050" b="1" dirty="0">
              <a:solidFill>
                <a:schemeClr val="accent6">
                  <a:lumMod val="75000"/>
                </a:schemeClr>
              </a:solidFill>
            </a:endParaRPr>
          </a:p>
          <a:p>
            <a:pPr algn="ctr"/>
            <a:r>
              <a:rPr lang="es-ES" sz="1050" b="1" dirty="0">
                <a:solidFill>
                  <a:schemeClr val="accent6">
                    <a:lumMod val="75000"/>
                  </a:schemeClr>
                </a:solidFill>
              </a:rPr>
              <a:t>Interacción con bandas espectrales</a:t>
            </a:r>
          </a:p>
          <a:p>
            <a:pPr algn="ctr"/>
            <a:endParaRPr lang="es-ES" sz="1050" b="1" dirty="0">
              <a:solidFill>
                <a:schemeClr val="accent6">
                  <a:lumMod val="75000"/>
                </a:schemeClr>
              </a:solidFill>
            </a:endParaRPr>
          </a:p>
          <a:p>
            <a:pPr algn="ctr"/>
            <a:r>
              <a:rPr lang="es-ES" sz="1050" b="1" dirty="0">
                <a:solidFill>
                  <a:schemeClr val="accent6">
                    <a:lumMod val="75000"/>
                  </a:schemeClr>
                </a:solidFill>
              </a:rPr>
              <a:t>Composición de imagen</a:t>
            </a:r>
          </a:p>
          <a:p>
            <a:pPr algn="ctr"/>
            <a:endParaRPr lang="es-ES" sz="1050" b="1" dirty="0">
              <a:solidFill>
                <a:schemeClr val="accent6">
                  <a:lumMod val="75000"/>
                </a:schemeClr>
              </a:solidFill>
            </a:endParaRPr>
          </a:p>
          <a:p>
            <a:pPr algn="ctr"/>
            <a:r>
              <a:rPr lang="es-ES" sz="1050" b="1" dirty="0">
                <a:solidFill>
                  <a:schemeClr val="accent6">
                    <a:lumMod val="75000"/>
                  </a:schemeClr>
                </a:solidFill>
              </a:rPr>
              <a:t>Cálculo de índices</a:t>
            </a:r>
            <a:endParaRPr lang="es-ES" sz="1050" b="1" dirty="0">
              <a:solidFill>
                <a:schemeClr val="accent6">
                  <a:lumMod val="75000"/>
                </a:schemeClr>
              </a:solidFill>
            </a:endParaRPr>
          </a:p>
        </p:txBody>
      </p:sp>
      <p:pic>
        <p:nvPicPr>
          <p:cNvPr id="8" name="Imagen 7"/>
          <p:cNvPicPr>
            <a:picLocks noChangeAspect="1"/>
          </p:cNvPicPr>
          <p:nvPr/>
        </p:nvPicPr>
        <p:blipFill>
          <a:blip r:embed="rId2"/>
          <a:stretch>
            <a:fillRect/>
          </a:stretch>
        </p:blipFill>
        <p:spPr>
          <a:xfrm>
            <a:off x="3737394" y="1003254"/>
            <a:ext cx="4191494" cy="634001"/>
          </a:xfrm>
          <a:prstGeom prst="rect">
            <a:avLst/>
          </a:prstGeom>
        </p:spPr>
      </p:pic>
      <p:pic>
        <p:nvPicPr>
          <p:cNvPr id="9" name="Imagen 8"/>
          <p:cNvPicPr>
            <a:picLocks noChangeAspect="1"/>
          </p:cNvPicPr>
          <p:nvPr/>
        </p:nvPicPr>
        <p:blipFill>
          <a:blip r:embed="rId3"/>
          <a:stretch>
            <a:fillRect/>
          </a:stretch>
        </p:blipFill>
        <p:spPr>
          <a:xfrm>
            <a:off x="3737394" y="1585499"/>
            <a:ext cx="4191494" cy="662872"/>
          </a:xfrm>
          <a:prstGeom prst="rect">
            <a:avLst/>
          </a:prstGeom>
        </p:spPr>
      </p:pic>
      <p:pic>
        <p:nvPicPr>
          <p:cNvPr id="11" name="Imagen 10"/>
          <p:cNvPicPr>
            <a:picLocks noChangeAspect="1"/>
          </p:cNvPicPr>
          <p:nvPr/>
        </p:nvPicPr>
        <p:blipFill>
          <a:blip r:embed="rId4"/>
          <a:stretch>
            <a:fillRect/>
          </a:stretch>
        </p:blipFill>
        <p:spPr>
          <a:xfrm>
            <a:off x="3737394" y="2241902"/>
            <a:ext cx="4191494" cy="327009"/>
          </a:xfrm>
          <a:prstGeom prst="rect">
            <a:avLst/>
          </a:prstGeom>
        </p:spPr>
      </p:pic>
      <p:sp>
        <p:nvSpPr>
          <p:cNvPr id="12" name="Rectángulo 11"/>
          <p:cNvSpPr/>
          <p:nvPr/>
        </p:nvSpPr>
        <p:spPr>
          <a:xfrm>
            <a:off x="3737393" y="901637"/>
            <a:ext cx="4191494" cy="1731560"/>
          </a:xfrm>
          <a:prstGeom prst="rect">
            <a:avLst/>
          </a:prstGeom>
          <a:no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pic>
        <p:nvPicPr>
          <p:cNvPr id="13" name="Imagen 12"/>
          <p:cNvPicPr>
            <a:picLocks noChangeAspect="1"/>
          </p:cNvPicPr>
          <p:nvPr/>
        </p:nvPicPr>
        <p:blipFill>
          <a:blip r:embed="rId5"/>
          <a:stretch>
            <a:fillRect/>
          </a:stretch>
        </p:blipFill>
        <p:spPr>
          <a:xfrm>
            <a:off x="3737393" y="3375949"/>
            <a:ext cx="4191494" cy="1157288"/>
          </a:xfrm>
          <a:prstGeom prst="rect">
            <a:avLst/>
          </a:prstGeom>
          <a:ln w="28575">
            <a:solidFill>
              <a:srgbClr val="781256"/>
            </a:solidFill>
          </a:ln>
        </p:spPr>
      </p:pic>
      <p:cxnSp>
        <p:nvCxnSpPr>
          <p:cNvPr id="17" name="Conector recto de flecha 16"/>
          <p:cNvCxnSpPr>
            <a:stCxn id="12" idx="2"/>
            <a:endCxn id="13" idx="0"/>
          </p:cNvCxnSpPr>
          <p:nvPr/>
        </p:nvCxnSpPr>
        <p:spPr>
          <a:xfrm>
            <a:off x="5833140" y="2633197"/>
            <a:ext cx="0" cy="742752"/>
          </a:xfrm>
          <a:prstGeom prst="straightConnector1">
            <a:avLst/>
          </a:prstGeom>
          <a:ln w="28575">
            <a:solidFill>
              <a:srgbClr val="7812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089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481363" y="187560"/>
            <a:ext cx="3293132" cy="375249"/>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GENERACIÓN DE BASE DE DATOS EN R</a:t>
            </a:r>
            <a:endParaRPr lang="es-ES" sz="1050" b="1" dirty="0"/>
          </a:p>
        </p:txBody>
      </p:sp>
      <p:sp>
        <p:nvSpPr>
          <p:cNvPr id="6" name="Rectángulo 5"/>
          <p:cNvSpPr/>
          <p:nvPr/>
        </p:nvSpPr>
        <p:spPr>
          <a:xfrm>
            <a:off x="4119741" y="717341"/>
            <a:ext cx="3817189" cy="291142"/>
          </a:xfrm>
          <a:prstGeom prst="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VISUALIZACIÓN COMBINACIÓN DE BANDAS EN R</a:t>
            </a:r>
            <a:endParaRPr lang="es-ES" sz="1050" b="1" dirty="0"/>
          </a:p>
        </p:txBody>
      </p:sp>
      <p:pic>
        <p:nvPicPr>
          <p:cNvPr id="7" name="Imagen 6"/>
          <p:cNvPicPr>
            <a:picLocks noChangeAspect="1"/>
          </p:cNvPicPr>
          <p:nvPr/>
        </p:nvPicPr>
        <p:blipFill>
          <a:blip r:embed="rId2"/>
          <a:stretch>
            <a:fillRect/>
          </a:stretch>
        </p:blipFill>
        <p:spPr>
          <a:xfrm>
            <a:off x="1193944" y="1616973"/>
            <a:ext cx="3271298" cy="2924925"/>
          </a:xfrm>
          <a:prstGeom prst="rect">
            <a:avLst/>
          </a:prstGeom>
          <a:ln w="38100">
            <a:solidFill>
              <a:schemeClr val="bg1"/>
            </a:solidFill>
          </a:ln>
        </p:spPr>
      </p:pic>
      <p:pic>
        <p:nvPicPr>
          <p:cNvPr id="8" name="Imagen 7"/>
          <p:cNvPicPr>
            <a:picLocks noChangeAspect="1"/>
          </p:cNvPicPr>
          <p:nvPr/>
        </p:nvPicPr>
        <p:blipFill>
          <a:blip r:embed="rId3"/>
          <a:stretch>
            <a:fillRect/>
          </a:stretch>
        </p:blipFill>
        <p:spPr>
          <a:xfrm>
            <a:off x="1138950" y="4639228"/>
            <a:ext cx="3326292" cy="164261"/>
          </a:xfrm>
          <a:prstGeom prst="rect">
            <a:avLst/>
          </a:prstGeom>
          <a:ln w="28575">
            <a:solidFill>
              <a:srgbClr val="781256"/>
            </a:solidFill>
          </a:ln>
        </p:spPr>
      </p:pic>
      <p:sp>
        <p:nvSpPr>
          <p:cNvPr id="9" name="CuadroTexto 8"/>
          <p:cNvSpPr txBox="1"/>
          <p:nvPr/>
        </p:nvSpPr>
        <p:spPr>
          <a:xfrm>
            <a:off x="1508208" y="1291309"/>
            <a:ext cx="2642769" cy="276999"/>
          </a:xfrm>
          <a:prstGeom prst="rect">
            <a:avLst/>
          </a:prstGeom>
          <a:solidFill>
            <a:schemeClr val="bg1"/>
          </a:solidFill>
          <a:ln>
            <a:noFill/>
          </a:ln>
        </p:spPr>
        <p:txBody>
          <a:bodyPr wrap="square" rtlCol="0">
            <a:spAutoFit/>
          </a:bodyPr>
          <a:lstStyle/>
          <a:p>
            <a:pPr algn="ctr"/>
            <a:r>
              <a:rPr lang="es-ES" sz="1200" b="1" dirty="0">
                <a:solidFill>
                  <a:srgbClr val="781256"/>
                </a:solidFill>
              </a:rPr>
              <a:t>Combinación en falso color 4/3/2</a:t>
            </a:r>
            <a:endParaRPr lang="es-ES" sz="1200" b="1" dirty="0">
              <a:solidFill>
                <a:srgbClr val="781256"/>
              </a:solidFill>
            </a:endParaRPr>
          </a:p>
        </p:txBody>
      </p:sp>
      <p:pic>
        <p:nvPicPr>
          <p:cNvPr id="10" name="Imagen 9"/>
          <p:cNvPicPr>
            <a:picLocks noChangeAspect="1"/>
          </p:cNvPicPr>
          <p:nvPr/>
        </p:nvPicPr>
        <p:blipFill>
          <a:blip r:embed="rId4"/>
          <a:stretch>
            <a:fillRect/>
          </a:stretch>
        </p:blipFill>
        <p:spPr>
          <a:xfrm>
            <a:off x="4571746" y="1616973"/>
            <a:ext cx="3310184" cy="2928877"/>
          </a:xfrm>
          <a:prstGeom prst="rect">
            <a:avLst/>
          </a:prstGeom>
          <a:ln w="38100">
            <a:solidFill>
              <a:schemeClr val="bg1"/>
            </a:solidFill>
          </a:ln>
        </p:spPr>
      </p:pic>
      <p:sp>
        <p:nvSpPr>
          <p:cNvPr id="11" name="CuadroTexto 10"/>
          <p:cNvSpPr txBox="1"/>
          <p:nvPr/>
        </p:nvSpPr>
        <p:spPr>
          <a:xfrm>
            <a:off x="4929378" y="1269680"/>
            <a:ext cx="2642769" cy="276999"/>
          </a:xfrm>
          <a:prstGeom prst="rect">
            <a:avLst/>
          </a:prstGeom>
          <a:solidFill>
            <a:schemeClr val="bg1"/>
          </a:solidFill>
          <a:ln>
            <a:noFill/>
          </a:ln>
        </p:spPr>
        <p:txBody>
          <a:bodyPr wrap="square" rtlCol="0">
            <a:spAutoFit/>
          </a:bodyPr>
          <a:lstStyle/>
          <a:p>
            <a:pPr algn="ctr"/>
            <a:r>
              <a:rPr lang="es-ES" sz="1200" b="1" dirty="0">
                <a:solidFill>
                  <a:srgbClr val="781256"/>
                </a:solidFill>
              </a:rPr>
              <a:t>Combinación en color real 3/2/1</a:t>
            </a:r>
            <a:endParaRPr lang="es-ES" sz="1200" b="1" dirty="0">
              <a:solidFill>
                <a:srgbClr val="781256"/>
              </a:solidFill>
            </a:endParaRPr>
          </a:p>
        </p:txBody>
      </p:sp>
      <p:pic>
        <p:nvPicPr>
          <p:cNvPr id="12" name="Imagen 11"/>
          <p:cNvPicPr>
            <a:picLocks noChangeAspect="1"/>
          </p:cNvPicPr>
          <p:nvPr/>
        </p:nvPicPr>
        <p:blipFill>
          <a:blip r:embed="rId5"/>
          <a:stretch>
            <a:fillRect/>
          </a:stretch>
        </p:blipFill>
        <p:spPr>
          <a:xfrm>
            <a:off x="4571746" y="4639228"/>
            <a:ext cx="3310184" cy="164261"/>
          </a:xfrm>
          <a:prstGeom prst="rect">
            <a:avLst/>
          </a:prstGeom>
          <a:ln w="28575">
            <a:solidFill>
              <a:srgbClr val="781256"/>
            </a:solidFill>
          </a:ln>
        </p:spPr>
      </p:pic>
    </p:spTree>
    <p:extLst>
      <p:ext uri="{BB962C8B-B14F-4D97-AF65-F5344CB8AC3E}">
        <p14:creationId xmlns:p14="http://schemas.microsoft.com/office/powerpoint/2010/main" val="30474518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2048777" y="359434"/>
            <a:ext cx="4917054" cy="375249"/>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t>GENERACIÓN DE BASE DE DATOS EN R: Cálculo de índices en R</a:t>
            </a:r>
            <a:endParaRPr lang="es-ES" sz="1050" b="1" dirty="0"/>
          </a:p>
        </p:txBody>
      </p:sp>
      <p:pic>
        <p:nvPicPr>
          <p:cNvPr id="7" name="Imagen 6"/>
          <p:cNvPicPr>
            <a:picLocks noChangeAspect="1"/>
          </p:cNvPicPr>
          <p:nvPr/>
        </p:nvPicPr>
        <p:blipFill>
          <a:blip r:embed="rId2"/>
          <a:stretch>
            <a:fillRect/>
          </a:stretch>
        </p:blipFill>
        <p:spPr>
          <a:xfrm>
            <a:off x="1194760" y="838241"/>
            <a:ext cx="2943761" cy="3940074"/>
          </a:xfrm>
          <a:prstGeom prst="rect">
            <a:avLst/>
          </a:prstGeom>
          <a:ln w="28575">
            <a:solidFill>
              <a:srgbClr val="781256"/>
            </a:solidFill>
          </a:ln>
        </p:spPr>
      </p:pic>
      <p:pic>
        <p:nvPicPr>
          <p:cNvPr id="9" name="Imagen 8"/>
          <p:cNvPicPr>
            <a:picLocks noChangeAspect="1"/>
          </p:cNvPicPr>
          <p:nvPr/>
        </p:nvPicPr>
        <p:blipFill>
          <a:blip r:embed="rId3"/>
          <a:stretch>
            <a:fillRect/>
          </a:stretch>
        </p:blipFill>
        <p:spPr>
          <a:xfrm>
            <a:off x="4228869" y="838241"/>
            <a:ext cx="3736543" cy="3296504"/>
          </a:xfrm>
          <a:prstGeom prst="rect">
            <a:avLst/>
          </a:prstGeom>
          <a:ln>
            <a:solidFill>
              <a:srgbClr val="781256"/>
            </a:solidFill>
          </a:ln>
        </p:spPr>
      </p:pic>
      <p:pic>
        <p:nvPicPr>
          <p:cNvPr id="10" name="Imagen 9"/>
          <p:cNvPicPr>
            <a:picLocks noChangeAspect="1"/>
          </p:cNvPicPr>
          <p:nvPr/>
        </p:nvPicPr>
        <p:blipFill>
          <a:blip r:embed="rId4"/>
          <a:stretch>
            <a:fillRect/>
          </a:stretch>
        </p:blipFill>
        <p:spPr>
          <a:xfrm>
            <a:off x="4228869" y="3612332"/>
            <a:ext cx="3736543" cy="1165984"/>
          </a:xfrm>
          <a:prstGeom prst="rect">
            <a:avLst/>
          </a:prstGeom>
        </p:spPr>
      </p:pic>
      <p:sp>
        <p:nvSpPr>
          <p:cNvPr id="12" name="Rectángulo 11"/>
          <p:cNvSpPr/>
          <p:nvPr/>
        </p:nvSpPr>
        <p:spPr>
          <a:xfrm>
            <a:off x="4228869" y="838241"/>
            <a:ext cx="3736543" cy="3940074"/>
          </a:xfrm>
          <a:prstGeom prst="rect">
            <a:avLst/>
          </a:prstGeom>
          <a:noFill/>
          <a:ln w="38100">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Tree>
    <p:extLst>
      <p:ext uri="{BB962C8B-B14F-4D97-AF65-F5344CB8AC3E}">
        <p14:creationId xmlns:p14="http://schemas.microsoft.com/office/powerpoint/2010/main" val="141441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486978" y="981758"/>
            <a:ext cx="1954002" cy="1636861"/>
          </a:xfrm>
          <a:prstGeom prst="rect">
            <a:avLst/>
          </a:prstGeom>
          <a:ln w="28575">
            <a:solidFill>
              <a:srgbClr val="781256"/>
            </a:solidFill>
          </a:ln>
        </p:spPr>
      </p:pic>
      <p:sp>
        <p:nvSpPr>
          <p:cNvPr id="6" name="Rectángulo 5"/>
          <p:cNvSpPr/>
          <p:nvPr/>
        </p:nvSpPr>
        <p:spPr>
          <a:xfrm>
            <a:off x="2906424" y="317149"/>
            <a:ext cx="3234903" cy="232913"/>
          </a:xfrm>
          <a:prstGeom prst="rect">
            <a:avLst/>
          </a:prstGeom>
          <a:solidFill>
            <a:schemeClr val="bg1"/>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solidFill>
                  <a:srgbClr val="781256"/>
                </a:solidFill>
              </a:rPr>
              <a:t>PLOTEO EN R DE ÍNDICES OBTENIDOS</a:t>
            </a:r>
            <a:endParaRPr lang="es-ES" sz="1050" b="1" dirty="0">
              <a:solidFill>
                <a:srgbClr val="781256"/>
              </a:solidFill>
            </a:endParaRPr>
          </a:p>
        </p:txBody>
      </p:sp>
      <p:pic>
        <p:nvPicPr>
          <p:cNvPr id="7" name="Imagen 6"/>
          <p:cNvPicPr>
            <a:picLocks noChangeAspect="1"/>
          </p:cNvPicPr>
          <p:nvPr/>
        </p:nvPicPr>
        <p:blipFill>
          <a:blip r:embed="rId3"/>
          <a:stretch>
            <a:fillRect/>
          </a:stretch>
        </p:blipFill>
        <p:spPr>
          <a:xfrm>
            <a:off x="1177315" y="981758"/>
            <a:ext cx="1986232" cy="1640801"/>
          </a:xfrm>
          <a:prstGeom prst="rect">
            <a:avLst/>
          </a:prstGeom>
          <a:ln w="28575">
            <a:solidFill>
              <a:srgbClr val="781256"/>
            </a:solidFill>
          </a:ln>
        </p:spPr>
      </p:pic>
      <p:pic>
        <p:nvPicPr>
          <p:cNvPr id="8" name="Imagen 7"/>
          <p:cNvPicPr>
            <a:picLocks noChangeAspect="1"/>
          </p:cNvPicPr>
          <p:nvPr/>
        </p:nvPicPr>
        <p:blipFill>
          <a:blip r:embed="rId4"/>
          <a:stretch>
            <a:fillRect/>
          </a:stretch>
        </p:blipFill>
        <p:spPr>
          <a:xfrm>
            <a:off x="5785145" y="981758"/>
            <a:ext cx="2093327" cy="1636861"/>
          </a:xfrm>
          <a:prstGeom prst="rect">
            <a:avLst/>
          </a:prstGeom>
          <a:ln w="28575">
            <a:solidFill>
              <a:srgbClr val="781256"/>
            </a:solidFill>
          </a:ln>
        </p:spPr>
      </p:pic>
      <p:sp>
        <p:nvSpPr>
          <p:cNvPr id="9" name="Rectángulo redondeado 8"/>
          <p:cNvSpPr/>
          <p:nvPr/>
        </p:nvSpPr>
        <p:spPr>
          <a:xfrm>
            <a:off x="4012760" y="716496"/>
            <a:ext cx="808727" cy="20056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NDVI</a:t>
            </a:r>
          </a:p>
        </p:txBody>
      </p:sp>
      <p:sp>
        <p:nvSpPr>
          <p:cNvPr id="10" name="Rectángulo redondeado 9"/>
          <p:cNvSpPr/>
          <p:nvPr/>
        </p:nvSpPr>
        <p:spPr>
          <a:xfrm>
            <a:off x="1766066" y="716496"/>
            <a:ext cx="808727" cy="20056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NDWI</a:t>
            </a:r>
            <a:endParaRPr lang="es-ES" sz="1050" b="1" dirty="0"/>
          </a:p>
        </p:txBody>
      </p:sp>
      <p:sp>
        <p:nvSpPr>
          <p:cNvPr id="11" name="Rectángulo redondeado 10"/>
          <p:cNvSpPr/>
          <p:nvPr/>
        </p:nvSpPr>
        <p:spPr>
          <a:xfrm>
            <a:off x="6345123" y="716495"/>
            <a:ext cx="808727" cy="20056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NPRCI</a:t>
            </a:r>
          </a:p>
        </p:txBody>
      </p:sp>
      <p:pic>
        <p:nvPicPr>
          <p:cNvPr id="12" name="Imagen 11"/>
          <p:cNvPicPr>
            <a:picLocks noChangeAspect="1"/>
          </p:cNvPicPr>
          <p:nvPr/>
        </p:nvPicPr>
        <p:blipFill>
          <a:blip r:embed="rId5"/>
          <a:stretch>
            <a:fillRect/>
          </a:stretch>
        </p:blipFill>
        <p:spPr>
          <a:xfrm>
            <a:off x="1177314" y="3135914"/>
            <a:ext cx="1985340" cy="1637153"/>
          </a:xfrm>
          <a:prstGeom prst="rect">
            <a:avLst/>
          </a:prstGeom>
          <a:ln w="28575">
            <a:solidFill>
              <a:srgbClr val="781256"/>
            </a:solidFill>
          </a:ln>
        </p:spPr>
      </p:pic>
      <p:pic>
        <p:nvPicPr>
          <p:cNvPr id="13" name="Imagen 12"/>
          <p:cNvPicPr>
            <a:picLocks noChangeAspect="1"/>
          </p:cNvPicPr>
          <p:nvPr/>
        </p:nvPicPr>
        <p:blipFill>
          <a:blip r:embed="rId6"/>
          <a:stretch>
            <a:fillRect/>
          </a:stretch>
        </p:blipFill>
        <p:spPr>
          <a:xfrm>
            <a:off x="3486978" y="3135914"/>
            <a:ext cx="1954002" cy="1606333"/>
          </a:xfrm>
          <a:prstGeom prst="rect">
            <a:avLst/>
          </a:prstGeom>
          <a:ln w="28575">
            <a:solidFill>
              <a:srgbClr val="781256"/>
            </a:solidFill>
          </a:ln>
        </p:spPr>
      </p:pic>
      <p:pic>
        <p:nvPicPr>
          <p:cNvPr id="14" name="Imagen 13"/>
          <p:cNvPicPr>
            <a:picLocks noChangeAspect="1"/>
          </p:cNvPicPr>
          <p:nvPr/>
        </p:nvPicPr>
        <p:blipFill>
          <a:blip r:embed="rId7"/>
          <a:stretch>
            <a:fillRect/>
          </a:stretch>
        </p:blipFill>
        <p:spPr>
          <a:xfrm>
            <a:off x="5785145" y="3130213"/>
            <a:ext cx="2093327" cy="1612034"/>
          </a:xfrm>
          <a:prstGeom prst="rect">
            <a:avLst/>
          </a:prstGeom>
          <a:ln w="28575">
            <a:solidFill>
              <a:srgbClr val="781256"/>
            </a:solidFill>
          </a:ln>
        </p:spPr>
      </p:pic>
      <p:sp>
        <p:nvSpPr>
          <p:cNvPr id="15" name="Rectángulo redondeado 14"/>
          <p:cNvSpPr/>
          <p:nvPr/>
        </p:nvSpPr>
        <p:spPr>
          <a:xfrm>
            <a:off x="6427444" y="2881726"/>
            <a:ext cx="808727" cy="20056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SI</a:t>
            </a:r>
          </a:p>
        </p:txBody>
      </p:sp>
      <p:sp>
        <p:nvSpPr>
          <p:cNvPr id="16" name="Rectángulo redondeado 15"/>
          <p:cNvSpPr/>
          <p:nvPr/>
        </p:nvSpPr>
        <p:spPr>
          <a:xfrm>
            <a:off x="4012760" y="2881726"/>
            <a:ext cx="808727" cy="20056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AVI</a:t>
            </a:r>
          </a:p>
        </p:txBody>
      </p:sp>
      <p:sp>
        <p:nvSpPr>
          <p:cNvPr id="17" name="Rectángulo redondeado 16"/>
          <p:cNvSpPr/>
          <p:nvPr/>
        </p:nvSpPr>
        <p:spPr>
          <a:xfrm>
            <a:off x="1738518" y="2881725"/>
            <a:ext cx="808727" cy="20056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NDMI</a:t>
            </a:r>
          </a:p>
        </p:txBody>
      </p:sp>
    </p:spTree>
    <p:extLst>
      <p:ext uri="{BB962C8B-B14F-4D97-AF65-F5344CB8AC3E}">
        <p14:creationId xmlns:p14="http://schemas.microsoft.com/office/powerpoint/2010/main" val="1960262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1518249" y="344878"/>
            <a:ext cx="5822831" cy="375249"/>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t>GENERACIÓN DE BASE DE DATOS EN R: Integración de modelos topográficos a R</a:t>
            </a:r>
            <a:endParaRPr lang="es-ES" sz="1050" b="1" dirty="0"/>
          </a:p>
        </p:txBody>
      </p:sp>
      <p:pic>
        <p:nvPicPr>
          <p:cNvPr id="6" name="Imagen 5"/>
          <p:cNvPicPr>
            <a:picLocks noChangeAspect="1"/>
          </p:cNvPicPr>
          <p:nvPr/>
        </p:nvPicPr>
        <p:blipFill>
          <a:blip r:embed="rId2"/>
          <a:stretch>
            <a:fillRect/>
          </a:stretch>
        </p:blipFill>
        <p:spPr>
          <a:xfrm>
            <a:off x="866274" y="1038789"/>
            <a:ext cx="4174249" cy="946980"/>
          </a:xfrm>
          <a:prstGeom prst="rect">
            <a:avLst/>
          </a:prstGeom>
          <a:ln w="12700">
            <a:solidFill>
              <a:srgbClr val="781256"/>
            </a:solidFill>
          </a:ln>
        </p:spPr>
      </p:pic>
      <p:sp>
        <p:nvSpPr>
          <p:cNvPr id="7" name="Rectángulo redondeado 6"/>
          <p:cNvSpPr/>
          <p:nvPr/>
        </p:nvSpPr>
        <p:spPr>
          <a:xfrm>
            <a:off x="5406601" y="1281773"/>
            <a:ext cx="2361482" cy="802257"/>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Fue descargado desde la web de NASA el modelo de elevación ASTER 30 m, formato tif </a:t>
            </a:r>
            <a:endParaRPr lang="es-ES" sz="1200" b="1" dirty="0"/>
          </a:p>
        </p:txBody>
      </p:sp>
      <p:pic>
        <p:nvPicPr>
          <p:cNvPr id="8" name="Imagen 7"/>
          <p:cNvPicPr>
            <a:picLocks noChangeAspect="1"/>
          </p:cNvPicPr>
          <p:nvPr/>
        </p:nvPicPr>
        <p:blipFill>
          <a:blip r:embed="rId3"/>
          <a:stretch>
            <a:fillRect/>
          </a:stretch>
        </p:blipFill>
        <p:spPr>
          <a:xfrm>
            <a:off x="5286860" y="2575777"/>
            <a:ext cx="2600964" cy="1850366"/>
          </a:xfrm>
          <a:prstGeom prst="rect">
            <a:avLst/>
          </a:prstGeom>
          <a:solidFill>
            <a:srgbClr val="781256"/>
          </a:solidFill>
          <a:ln w="28575">
            <a:solidFill>
              <a:srgbClr val="781256"/>
            </a:solidFill>
          </a:ln>
        </p:spPr>
      </p:pic>
      <p:sp>
        <p:nvSpPr>
          <p:cNvPr id="9" name="Flecha abajo 8"/>
          <p:cNvSpPr/>
          <p:nvPr/>
        </p:nvSpPr>
        <p:spPr>
          <a:xfrm>
            <a:off x="6488675" y="2137024"/>
            <a:ext cx="197334" cy="385760"/>
          </a:xfrm>
          <a:prstGeom prst="downArrow">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pic>
        <p:nvPicPr>
          <p:cNvPr id="10" name="Imagen 9"/>
          <p:cNvPicPr>
            <a:picLocks noChangeAspect="1"/>
          </p:cNvPicPr>
          <p:nvPr/>
        </p:nvPicPr>
        <p:blipFill>
          <a:blip r:embed="rId4"/>
          <a:stretch>
            <a:fillRect/>
          </a:stretch>
        </p:blipFill>
        <p:spPr>
          <a:xfrm>
            <a:off x="866274" y="2176011"/>
            <a:ext cx="4161221" cy="2250132"/>
          </a:xfrm>
          <a:prstGeom prst="rect">
            <a:avLst/>
          </a:prstGeom>
          <a:ln w="12700">
            <a:solidFill>
              <a:srgbClr val="781256"/>
            </a:solidFill>
          </a:ln>
        </p:spPr>
      </p:pic>
    </p:spTree>
    <p:extLst>
      <p:ext uri="{BB962C8B-B14F-4D97-AF65-F5344CB8AC3E}">
        <p14:creationId xmlns:p14="http://schemas.microsoft.com/office/powerpoint/2010/main" val="31920685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82677" y="1055589"/>
            <a:ext cx="2590418" cy="1892707"/>
          </a:xfrm>
          <a:prstGeom prst="rect">
            <a:avLst/>
          </a:prstGeom>
          <a:ln w="28575">
            <a:solidFill>
              <a:srgbClr val="781256"/>
            </a:solidFill>
          </a:ln>
        </p:spPr>
      </p:pic>
      <p:sp>
        <p:nvSpPr>
          <p:cNvPr id="6" name="Rectángulo redondeado 5"/>
          <p:cNvSpPr/>
          <p:nvPr/>
        </p:nvSpPr>
        <p:spPr>
          <a:xfrm>
            <a:off x="1149468" y="775544"/>
            <a:ext cx="1701560" cy="244707"/>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Pendiente (°)</a:t>
            </a:r>
            <a:endParaRPr lang="es-ES" sz="1050" b="1" dirty="0"/>
          </a:p>
        </p:txBody>
      </p:sp>
      <p:sp>
        <p:nvSpPr>
          <p:cNvPr id="7" name="Rectángulo 6"/>
          <p:cNvSpPr/>
          <p:nvPr/>
        </p:nvSpPr>
        <p:spPr>
          <a:xfrm>
            <a:off x="2638771" y="321768"/>
            <a:ext cx="3668384" cy="265304"/>
          </a:xfrm>
          <a:prstGeom prst="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VISUALIZACIÓN DE MAPAS TOPOGRÁFICOS EN R</a:t>
            </a:r>
            <a:endParaRPr lang="es-ES" sz="1050" b="1" dirty="0"/>
          </a:p>
        </p:txBody>
      </p:sp>
      <p:pic>
        <p:nvPicPr>
          <p:cNvPr id="8" name="Imagen 7"/>
          <p:cNvPicPr>
            <a:picLocks noChangeAspect="1"/>
          </p:cNvPicPr>
          <p:nvPr/>
        </p:nvPicPr>
        <p:blipFill>
          <a:blip r:embed="rId3"/>
          <a:stretch>
            <a:fillRect/>
          </a:stretch>
        </p:blipFill>
        <p:spPr>
          <a:xfrm>
            <a:off x="5768376" y="1058364"/>
            <a:ext cx="2535340" cy="1892707"/>
          </a:xfrm>
          <a:prstGeom prst="rect">
            <a:avLst/>
          </a:prstGeom>
          <a:ln w="28575">
            <a:solidFill>
              <a:srgbClr val="781256"/>
            </a:solidFill>
          </a:ln>
        </p:spPr>
      </p:pic>
      <p:sp>
        <p:nvSpPr>
          <p:cNvPr id="9" name="Rectángulo redondeado 8"/>
          <p:cNvSpPr/>
          <p:nvPr/>
        </p:nvSpPr>
        <p:spPr>
          <a:xfrm>
            <a:off x="6185265" y="794246"/>
            <a:ext cx="1701560" cy="244707"/>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Orientación (°)</a:t>
            </a:r>
            <a:endParaRPr lang="es-ES" sz="1050" b="1" dirty="0"/>
          </a:p>
        </p:txBody>
      </p:sp>
      <p:pic>
        <p:nvPicPr>
          <p:cNvPr id="10" name="Imagen 9"/>
          <p:cNvPicPr>
            <a:picLocks noChangeAspect="1"/>
          </p:cNvPicPr>
          <p:nvPr/>
        </p:nvPicPr>
        <p:blipFill>
          <a:blip r:embed="rId4"/>
          <a:stretch>
            <a:fillRect/>
          </a:stretch>
        </p:blipFill>
        <p:spPr>
          <a:xfrm>
            <a:off x="3373095" y="3100799"/>
            <a:ext cx="2589911" cy="1889186"/>
          </a:xfrm>
          <a:prstGeom prst="rect">
            <a:avLst/>
          </a:prstGeom>
          <a:ln w="28575">
            <a:solidFill>
              <a:srgbClr val="781256"/>
            </a:solidFill>
          </a:ln>
        </p:spPr>
      </p:pic>
      <p:sp>
        <p:nvSpPr>
          <p:cNvPr id="11" name="Rectángulo redondeado 10"/>
          <p:cNvSpPr/>
          <p:nvPr/>
        </p:nvSpPr>
        <p:spPr>
          <a:xfrm>
            <a:off x="4158285" y="2820755"/>
            <a:ext cx="824901" cy="244707"/>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DEM (m)</a:t>
            </a:r>
            <a:endParaRPr lang="es-ES" sz="1050" b="1" dirty="0"/>
          </a:p>
        </p:txBody>
      </p:sp>
    </p:spTree>
    <p:extLst>
      <p:ext uri="{BB962C8B-B14F-4D97-AF65-F5344CB8AC3E}">
        <p14:creationId xmlns:p14="http://schemas.microsoft.com/office/powerpoint/2010/main" val="4011217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443566" y="2596261"/>
            <a:ext cx="1795849" cy="253916"/>
          </a:xfrm>
          <a:prstGeom prst="rect">
            <a:avLst/>
          </a:prstGeom>
          <a:solidFill>
            <a:schemeClr val="bg1"/>
          </a:solidFill>
        </p:spPr>
        <p:txBody>
          <a:bodyPr wrap="square" rtlCol="0">
            <a:spAutoFit/>
          </a:bodyPr>
          <a:lstStyle/>
          <a:p>
            <a:pPr algn="ctr"/>
            <a:r>
              <a:rPr lang="es-ES" sz="1050" b="1" dirty="0">
                <a:solidFill>
                  <a:srgbClr val="781256"/>
                </a:solidFill>
              </a:rPr>
              <a:t>TEMPERATURA (</a:t>
            </a:r>
            <a:r>
              <a:rPr lang="es-ES" sz="1050" dirty="0">
                <a:solidFill>
                  <a:srgbClr val="781256"/>
                </a:solidFill>
              </a:rPr>
              <a:t>°C</a:t>
            </a:r>
            <a:r>
              <a:rPr lang="es-ES" sz="1050" b="1" dirty="0">
                <a:solidFill>
                  <a:srgbClr val="781256"/>
                </a:solidFill>
              </a:rPr>
              <a:t>)</a:t>
            </a:r>
            <a:endParaRPr lang="es-ES" sz="1050" b="1" dirty="0">
              <a:solidFill>
                <a:srgbClr val="781256"/>
              </a:solidFill>
            </a:endParaRPr>
          </a:p>
        </p:txBody>
      </p:sp>
      <p:sp>
        <p:nvSpPr>
          <p:cNvPr id="10" name="CuadroTexto 9"/>
          <p:cNvSpPr txBox="1"/>
          <p:nvPr/>
        </p:nvSpPr>
        <p:spPr>
          <a:xfrm>
            <a:off x="1689848" y="2596261"/>
            <a:ext cx="1795849" cy="253916"/>
          </a:xfrm>
          <a:prstGeom prst="rect">
            <a:avLst/>
          </a:prstGeom>
          <a:solidFill>
            <a:schemeClr val="bg1"/>
          </a:solidFill>
        </p:spPr>
        <p:txBody>
          <a:bodyPr wrap="square" rtlCol="0">
            <a:spAutoFit/>
          </a:bodyPr>
          <a:lstStyle/>
          <a:p>
            <a:pPr algn="ctr"/>
            <a:r>
              <a:rPr lang="es-ES" sz="1050" b="1" dirty="0">
                <a:solidFill>
                  <a:srgbClr val="781256"/>
                </a:solidFill>
              </a:rPr>
              <a:t>RADIACIÓN (</a:t>
            </a:r>
            <a:r>
              <a:rPr lang="es-ES" sz="1050" dirty="0">
                <a:solidFill>
                  <a:srgbClr val="781256"/>
                </a:solidFill>
              </a:rPr>
              <a:t>kJ/m</a:t>
            </a:r>
            <a:r>
              <a:rPr lang="es-ES" sz="1050" baseline="30000" dirty="0">
                <a:solidFill>
                  <a:srgbClr val="781256"/>
                </a:solidFill>
              </a:rPr>
              <a:t>2</a:t>
            </a:r>
            <a:r>
              <a:rPr lang="es-ES" sz="1050" dirty="0">
                <a:solidFill>
                  <a:srgbClr val="781256"/>
                </a:solidFill>
              </a:rPr>
              <a:t>*día</a:t>
            </a:r>
            <a:r>
              <a:rPr lang="es-ES" sz="1050" b="1" dirty="0">
                <a:solidFill>
                  <a:srgbClr val="781256"/>
                </a:solidFill>
              </a:rPr>
              <a:t>)</a:t>
            </a:r>
            <a:endParaRPr lang="es-ES" sz="1050" b="1" dirty="0">
              <a:solidFill>
                <a:srgbClr val="781256"/>
              </a:solidFill>
            </a:endParaRPr>
          </a:p>
        </p:txBody>
      </p:sp>
      <p:sp>
        <p:nvSpPr>
          <p:cNvPr id="5" name="Rectángulo redondeado 4"/>
          <p:cNvSpPr/>
          <p:nvPr/>
        </p:nvSpPr>
        <p:spPr>
          <a:xfrm>
            <a:off x="1518249" y="289876"/>
            <a:ext cx="5945757" cy="375249"/>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t>GENERACIÓN DE BASE DE DATOS EN R: Integración de modelos ambientales en R</a:t>
            </a:r>
            <a:endParaRPr lang="es-ES" sz="1050" b="1" dirty="0"/>
          </a:p>
        </p:txBody>
      </p:sp>
      <p:pic>
        <p:nvPicPr>
          <p:cNvPr id="6" name="Imagen 5"/>
          <p:cNvPicPr>
            <a:picLocks noChangeAspect="1"/>
          </p:cNvPicPr>
          <p:nvPr/>
        </p:nvPicPr>
        <p:blipFill>
          <a:blip r:embed="rId2"/>
          <a:stretch>
            <a:fillRect/>
          </a:stretch>
        </p:blipFill>
        <p:spPr>
          <a:xfrm>
            <a:off x="5287183" y="1187675"/>
            <a:ext cx="2742398" cy="442900"/>
          </a:xfrm>
          <a:prstGeom prst="rect">
            <a:avLst/>
          </a:prstGeom>
          <a:ln w="28575">
            <a:solidFill>
              <a:srgbClr val="781256"/>
            </a:solidFill>
          </a:ln>
        </p:spPr>
      </p:pic>
      <p:pic>
        <p:nvPicPr>
          <p:cNvPr id="7" name="Imagen 6"/>
          <p:cNvPicPr>
            <a:picLocks noChangeAspect="1"/>
          </p:cNvPicPr>
          <p:nvPr/>
        </p:nvPicPr>
        <p:blipFill>
          <a:blip r:embed="rId3"/>
          <a:stretch>
            <a:fillRect/>
          </a:stretch>
        </p:blipFill>
        <p:spPr>
          <a:xfrm>
            <a:off x="1168882" y="848451"/>
            <a:ext cx="3997793" cy="1589888"/>
          </a:xfrm>
          <a:prstGeom prst="rect">
            <a:avLst/>
          </a:prstGeom>
          <a:ln w="28575">
            <a:solidFill>
              <a:srgbClr val="781256"/>
            </a:solidFill>
          </a:ln>
        </p:spPr>
      </p:pic>
      <p:sp>
        <p:nvSpPr>
          <p:cNvPr id="8" name="Rectángulo redondeado 7"/>
          <p:cNvSpPr/>
          <p:nvPr/>
        </p:nvSpPr>
        <p:spPr>
          <a:xfrm>
            <a:off x="5568353" y="2153126"/>
            <a:ext cx="1947411" cy="22644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VISUALIZACIÓN EN R:</a:t>
            </a:r>
            <a:endParaRPr lang="es-ES" sz="1050" b="1" dirty="0"/>
          </a:p>
        </p:txBody>
      </p:sp>
      <p:pic>
        <p:nvPicPr>
          <p:cNvPr id="9" name="Imagen 8"/>
          <p:cNvPicPr>
            <a:picLocks noChangeAspect="1"/>
          </p:cNvPicPr>
          <p:nvPr/>
        </p:nvPicPr>
        <p:blipFill>
          <a:blip r:embed="rId4"/>
          <a:stretch>
            <a:fillRect/>
          </a:stretch>
        </p:blipFill>
        <p:spPr>
          <a:xfrm>
            <a:off x="1518250" y="2827095"/>
            <a:ext cx="2211722" cy="1846148"/>
          </a:xfrm>
          <a:prstGeom prst="rect">
            <a:avLst/>
          </a:prstGeom>
          <a:ln w="28575">
            <a:solidFill>
              <a:srgbClr val="781256"/>
            </a:solidFill>
          </a:ln>
        </p:spPr>
      </p:pic>
      <p:pic>
        <p:nvPicPr>
          <p:cNvPr id="11" name="Imagen 10"/>
          <p:cNvPicPr>
            <a:picLocks noChangeAspect="1"/>
          </p:cNvPicPr>
          <p:nvPr/>
        </p:nvPicPr>
        <p:blipFill>
          <a:blip r:embed="rId5"/>
          <a:stretch>
            <a:fillRect/>
          </a:stretch>
        </p:blipFill>
        <p:spPr>
          <a:xfrm>
            <a:off x="5218975" y="2827095"/>
            <a:ext cx="2245031" cy="1846148"/>
          </a:xfrm>
          <a:prstGeom prst="rect">
            <a:avLst/>
          </a:prstGeom>
          <a:ln w="28575">
            <a:solidFill>
              <a:srgbClr val="781256"/>
            </a:solidFill>
          </a:ln>
        </p:spPr>
      </p:pic>
      <p:sp>
        <p:nvSpPr>
          <p:cNvPr id="13" name="Rectángulo redondeado 12"/>
          <p:cNvSpPr/>
          <p:nvPr/>
        </p:nvSpPr>
        <p:spPr>
          <a:xfrm>
            <a:off x="4044460" y="3750168"/>
            <a:ext cx="789398" cy="230833"/>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febrero</a:t>
            </a:r>
            <a:endParaRPr lang="es-ES" sz="1050" b="1" dirty="0"/>
          </a:p>
        </p:txBody>
      </p:sp>
    </p:spTree>
    <p:extLst>
      <p:ext uri="{BB962C8B-B14F-4D97-AF65-F5344CB8AC3E}">
        <p14:creationId xmlns:p14="http://schemas.microsoft.com/office/powerpoint/2010/main" val="2931735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838872" y="491691"/>
            <a:ext cx="2995520" cy="252323"/>
          </a:xfrm>
          <a:prstGeom prst="round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GENERACIÓN DE BASE DE DATOS</a:t>
            </a:r>
            <a:endParaRPr lang="es-ES" sz="1050" b="1" dirty="0"/>
          </a:p>
        </p:txBody>
      </p:sp>
      <p:sp>
        <p:nvSpPr>
          <p:cNvPr id="6" name="Rectángulo 5"/>
          <p:cNvSpPr/>
          <p:nvPr/>
        </p:nvSpPr>
        <p:spPr>
          <a:xfrm>
            <a:off x="955326" y="841061"/>
            <a:ext cx="4625915" cy="1041640"/>
          </a:xfrm>
          <a:prstGeom prst="rect">
            <a:avLst/>
          </a:prstGeom>
          <a:solidFill>
            <a:srgbClr val="7030A0"/>
          </a:solid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Si consideramos que todos los mapas generados y los índices poseen 56,024,901 pixeles no es factible sacar un valor por pixel (coordenada geográfica) para la base de datos ya que sería demasiado grandes considerando que son 13 variables.</a:t>
            </a:r>
            <a:endParaRPr lang="es-ES" sz="1050" b="1" dirty="0"/>
          </a:p>
        </p:txBody>
      </p:sp>
      <p:sp>
        <p:nvSpPr>
          <p:cNvPr id="7" name="Elipse 6"/>
          <p:cNvSpPr/>
          <p:nvPr/>
        </p:nvSpPr>
        <p:spPr>
          <a:xfrm>
            <a:off x="6108528" y="799006"/>
            <a:ext cx="1481679" cy="1125747"/>
          </a:xfrm>
          <a:prstGeom prst="ellipse">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MUESTREO ESPACIAL ALEATORIO</a:t>
            </a:r>
            <a:endParaRPr lang="es-ES" sz="1050" b="1" dirty="0"/>
          </a:p>
        </p:txBody>
      </p:sp>
      <p:sp>
        <p:nvSpPr>
          <p:cNvPr id="8" name="Flecha derecha 7"/>
          <p:cNvSpPr/>
          <p:nvPr/>
        </p:nvSpPr>
        <p:spPr>
          <a:xfrm>
            <a:off x="5607118" y="1242188"/>
            <a:ext cx="481998" cy="239384"/>
          </a:xfrm>
          <a:prstGeom prst="rightArrow">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9" name="Rectángulo 8"/>
          <p:cNvSpPr/>
          <p:nvPr/>
        </p:nvSpPr>
        <p:spPr>
          <a:xfrm>
            <a:off x="955325" y="2047072"/>
            <a:ext cx="1772729" cy="342900"/>
          </a:xfrm>
          <a:prstGeom prst="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MUESTREO EN R:</a:t>
            </a:r>
            <a:endParaRPr lang="es-ES" sz="1050" b="1" dirty="0"/>
          </a:p>
        </p:txBody>
      </p:sp>
      <p:pic>
        <p:nvPicPr>
          <p:cNvPr id="10" name="Imagen 9"/>
          <p:cNvPicPr>
            <a:picLocks noChangeAspect="1"/>
          </p:cNvPicPr>
          <p:nvPr/>
        </p:nvPicPr>
        <p:blipFill>
          <a:blip r:embed="rId2"/>
          <a:stretch>
            <a:fillRect/>
          </a:stretch>
        </p:blipFill>
        <p:spPr>
          <a:xfrm>
            <a:off x="955324" y="2523252"/>
            <a:ext cx="6393657" cy="730038"/>
          </a:xfrm>
          <a:prstGeom prst="rect">
            <a:avLst/>
          </a:prstGeom>
          <a:ln w="19050">
            <a:solidFill>
              <a:srgbClr val="781256"/>
            </a:solidFill>
          </a:ln>
        </p:spPr>
      </p:pic>
      <p:pic>
        <p:nvPicPr>
          <p:cNvPr id="11" name="Imagen 10"/>
          <p:cNvPicPr>
            <a:picLocks noChangeAspect="1"/>
          </p:cNvPicPr>
          <p:nvPr/>
        </p:nvPicPr>
        <p:blipFill>
          <a:blip r:embed="rId3"/>
          <a:stretch>
            <a:fillRect/>
          </a:stretch>
        </p:blipFill>
        <p:spPr>
          <a:xfrm>
            <a:off x="955326" y="3589111"/>
            <a:ext cx="6393656" cy="771525"/>
          </a:xfrm>
          <a:prstGeom prst="rect">
            <a:avLst/>
          </a:prstGeom>
          <a:ln w="19050">
            <a:solidFill>
              <a:srgbClr val="781256"/>
            </a:solidFill>
          </a:ln>
        </p:spPr>
      </p:pic>
      <p:sp>
        <p:nvSpPr>
          <p:cNvPr id="12" name="Rectángulo 11"/>
          <p:cNvSpPr/>
          <p:nvPr/>
        </p:nvSpPr>
        <p:spPr>
          <a:xfrm>
            <a:off x="1841690" y="4082436"/>
            <a:ext cx="2118863" cy="135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cxnSp>
        <p:nvCxnSpPr>
          <p:cNvPr id="14" name="Conector recto de flecha 13"/>
          <p:cNvCxnSpPr>
            <a:stCxn id="12" idx="0"/>
          </p:cNvCxnSpPr>
          <p:nvPr/>
        </p:nvCxnSpPr>
        <p:spPr>
          <a:xfrm flipV="1">
            <a:off x="2901122" y="3066676"/>
            <a:ext cx="784465" cy="10157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redondeado 15"/>
          <p:cNvSpPr/>
          <p:nvPr/>
        </p:nvSpPr>
        <p:spPr>
          <a:xfrm>
            <a:off x="4338244" y="3302822"/>
            <a:ext cx="4785131" cy="244237"/>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LÍMITES PARA LA GENERACIÓN DE LOS PARES X,Y (ESTE, NORTE) </a:t>
            </a:r>
            <a:endParaRPr lang="es-ES" sz="900" b="1" dirty="0"/>
          </a:p>
        </p:txBody>
      </p:sp>
    </p:spTree>
    <p:extLst>
      <p:ext uri="{BB962C8B-B14F-4D97-AF65-F5344CB8AC3E}">
        <p14:creationId xmlns:p14="http://schemas.microsoft.com/office/powerpoint/2010/main" val="957527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97244" y="258623"/>
            <a:ext cx="3247843" cy="278202"/>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REVISIÓN DE PUNTOS ALEATORIOS</a:t>
            </a:r>
            <a:endParaRPr lang="es-ES" sz="1050" b="1" dirty="0"/>
          </a:p>
        </p:txBody>
      </p:sp>
      <p:sp>
        <p:nvSpPr>
          <p:cNvPr id="6" name="Rectángulo 5"/>
          <p:cNvSpPr/>
          <p:nvPr/>
        </p:nvSpPr>
        <p:spPr>
          <a:xfrm>
            <a:off x="545656" y="728626"/>
            <a:ext cx="7787072" cy="7763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Para cada capa generada se chequea que la extracción para el punto (</a:t>
            </a:r>
            <a:r>
              <a:rPr lang="es-ES" sz="1200" b="1" dirty="0" err="1"/>
              <a:t>x,y</a:t>
            </a:r>
            <a:r>
              <a:rPr lang="es-ES" sz="1200" b="1" dirty="0"/>
              <a:t>) generado aleatoriamente correspondiente a una coordenada espacial en el mapa en sistema proyectado UTM (Este, Norte) en metros, no posea datos nulos. </a:t>
            </a:r>
            <a:endParaRPr lang="es-ES" sz="1200" b="1" dirty="0"/>
          </a:p>
        </p:txBody>
      </p:sp>
      <p:pic>
        <p:nvPicPr>
          <p:cNvPr id="7" name="Imagen 6"/>
          <p:cNvPicPr>
            <a:picLocks noChangeAspect="1"/>
          </p:cNvPicPr>
          <p:nvPr/>
        </p:nvPicPr>
        <p:blipFill>
          <a:blip r:embed="rId2"/>
          <a:stretch>
            <a:fillRect/>
          </a:stretch>
        </p:blipFill>
        <p:spPr>
          <a:xfrm>
            <a:off x="731287" y="1696805"/>
            <a:ext cx="4050506" cy="528638"/>
          </a:xfrm>
          <a:prstGeom prst="rect">
            <a:avLst/>
          </a:prstGeom>
          <a:ln w="19050">
            <a:solidFill>
              <a:srgbClr val="781256"/>
            </a:solidFill>
          </a:ln>
        </p:spPr>
      </p:pic>
      <p:sp>
        <p:nvSpPr>
          <p:cNvPr id="8" name="Rectángulo 7"/>
          <p:cNvSpPr/>
          <p:nvPr/>
        </p:nvSpPr>
        <p:spPr>
          <a:xfrm>
            <a:off x="1740574" y="1696805"/>
            <a:ext cx="1604513" cy="144627"/>
          </a:xfrm>
          <a:prstGeom prst="rect">
            <a:avLst/>
          </a:prstGeom>
          <a:no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cxnSp>
        <p:nvCxnSpPr>
          <p:cNvPr id="10" name="Conector recto de flecha 9"/>
          <p:cNvCxnSpPr/>
          <p:nvPr/>
        </p:nvCxnSpPr>
        <p:spPr>
          <a:xfrm>
            <a:off x="3345088" y="1796143"/>
            <a:ext cx="1733909" cy="0"/>
          </a:xfrm>
          <a:prstGeom prst="straightConnector1">
            <a:avLst/>
          </a:prstGeom>
          <a:ln w="28575">
            <a:solidFill>
              <a:srgbClr val="781256"/>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redondeado 10"/>
          <p:cNvSpPr/>
          <p:nvPr/>
        </p:nvSpPr>
        <p:spPr>
          <a:xfrm>
            <a:off x="5078996" y="1602050"/>
            <a:ext cx="2607464" cy="761348"/>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Extracción del valor almacenado en el pixel según la coordenada proporcionada</a:t>
            </a:r>
            <a:endParaRPr lang="es-ES" sz="1200" b="1" dirty="0"/>
          </a:p>
        </p:txBody>
      </p:sp>
      <p:pic>
        <p:nvPicPr>
          <p:cNvPr id="12" name="Imagen 11"/>
          <p:cNvPicPr>
            <a:picLocks noChangeAspect="1"/>
          </p:cNvPicPr>
          <p:nvPr/>
        </p:nvPicPr>
        <p:blipFill>
          <a:blip r:embed="rId3"/>
          <a:stretch>
            <a:fillRect/>
          </a:stretch>
        </p:blipFill>
        <p:spPr>
          <a:xfrm>
            <a:off x="5929049" y="2522321"/>
            <a:ext cx="1363465" cy="2352113"/>
          </a:xfrm>
          <a:prstGeom prst="rect">
            <a:avLst/>
          </a:prstGeom>
          <a:ln w="19050">
            <a:solidFill>
              <a:srgbClr val="781256"/>
            </a:solidFill>
          </a:ln>
        </p:spPr>
      </p:pic>
      <p:pic>
        <p:nvPicPr>
          <p:cNvPr id="14" name="Imagen 13"/>
          <p:cNvPicPr>
            <a:picLocks noChangeAspect="1"/>
          </p:cNvPicPr>
          <p:nvPr/>
        </p:nvPicPr>
        <p:blipFill>
          <a:blip r:embed="rId4"/>
          <a:stretch>
            <a:fillRect/>
          </a:stretch>
        </p:blipFill>
        <p:spPr>
          <a:xfrm>
            <a:off x="743289" y="2363397"/>
            <a:ext cx="3081499" cy="2247252"/>
          </a:xfrm>
          <a:prstGeom prst="rect">
            <a:avLst/>
          </a:prstGeom>
          <a:ln w="19050">
            <a:solidFill>
              <a:srgbClr val="781256"/>
            </a:solidFill>
          </a:ln>
        </p:spPr>
      </p:pic>
      <p:sp>
        <p:nvSpPr>
          <p:cNvPr id="15" name="Rectángulo redondeado 14"/>
          <p:cNvSpPr/>
          <p:nvPr/>
        </p:nvSpPr>
        <p:spPr>
          <a:xfrm>
            <a:off x="4024824" y="2785049"/>
            <a:ext cx="1222794" cy="1403949"/>
          </a:xfrm>
          <a:prstGeom prst="round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Quedan solo 6318 puntos que cumplen para todos los mapas</a:t>
            </a:r>
            <a:endParaRPr lang="es-ES" sz="1200" b="1" dirty="0"/>
          </a:p>
        </p:txBody>
      </p:sp>
      <p:cxnSp>
        <p:nvCxnSpPr>
          <p:cNvPr id="17" name="Conector recto 16"/>
          <p:cNvCxnSpPr>
            <a:stCxn id="14" idx="3"/>
            <a:endCxn id="15" idx="1"/>
          </p:cNvCxnSpPr>
          <p:nvPr/>
        </p:nvCxnSpPr>
        <p:spPr>
          <a:xfrm>
            <a:off x="3824788" y="3487023"/>
            <a:ext cx="200036"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018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536364" y="373595"/>
            <a:ext cx="3247843" cy="278202"/>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CONSTRUCCIÓN DE LA BASE FINAL</a:t>
            </a:r>
            <a:endParaRPr lang="es-ES" sz="1050" b="1" dirty="0"/>
          </a:p>
        </p:txBody>
      </p:sp>
      <p:pic>
        <p:nvPicPr>
          <p:cNvPr id="6" name="Imagen 5"/>
          <p:cNvPicPr>
            <a:picLocks noChangeAspect="1"/>
          </p:cNvPicPr>
          <p:nvPr/>
        </p:nvPicPr>
        <p:blipFill>
          <a:blip r:embed="rId2"/>
          <a:stretch>
            <a:fillRect/>
          </a:stretch>
        </p:blipFill>
        <p:spPr>
          <a:xfrm>
            <a:off x="581696" y="838141"/>
            <a:ext cx="3357787" cy="1961634"/>
          </a:xfrm>
          <a:prstGeom prst="rect">
            <a:avLst/>
          </a:prstGeom>
          <a:ln w="28575">
            <a:solidFill>
              <a:srgbClr val="781256"/>
            </a:solidFill>
          </a:ln>
        </p:spPr>
      </p:pic>
      <p:sp>
        <p:nvSpPr>
          <p:cNvPr id="7" name="Rectángulo 6"/>
          <p:cNvSpPr/>
          <p:nvPr/>
        </p:nvSpPr>
        <p:spPr>
          <a:xfrm>
            <a:off x="581696" y="838141"/>
            <a:ext cx="3357787" cy="298892"/>
          </a:xfrm>
          <a:prstGeom prst="rect">
            <a:avLst/>
          </a:prstGeom>
          <a:no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cxnSp>
        <p:nvCxnSpPr>
          <p:cNvPr id="9" name="Conector recto 8"/>
          <p:cNvCxnSpPr/>
          <p:nvPr/>
        </p:nvCxnSpPr>
        <p:spPr>
          <a:xfrm flipV="1">
            <a:off x="3939483" y="838141"/>
            <a:ext cx="362309" cy="149446"/>
          </a:xfrm>
          <a:prstGeom prst="line">
            <a:avLst/>
          </a:prstGeom>
          <a:ln w="28575">
            <a:solidFill>
              <a:srgbClr val="781256"/>
            </a:solidFill>
          </a:ln>
        </p:spPr>
        <p:style>
          <a:lnRef idx="1">
            <a:schemeClr val="accent1"/>
          </a:lnRef>
          <a:fillRef idx="0">
            <a:schemeClr val="accent1"/>
          </a:fillRef>
          <a:effectRef idx="0">
            <a:schemeClr val="accent1"/>
          </a:effectRef>
          <a:fontRef idx="minor">
            <a:schemeClr val="tx1"/>
          </a:fontRef>
        </p:style>
      </p:cxnSp>
      <p:sp>
        <p:nvSpPr>
          <p:cNvPr id="10" name="Rectángulo redondeado 9"/>
          <p:cNvSpPr/>
          <p:nvPr/>
        </p:nvSpPr>
        <p:spPr>
          <a:xfrm>
            <a:off x="4301792" y="721365"/>
            <a:ext cx="2950189" cy="415668"/>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Generación de estructura para la base de datos</a:t>
            </a:r>
            <a:endParaRPr lang="es-ES" sz="1050" b="1" dirty="0"/>
          </a:p>
        </p:txBody>
      </p:sp>
      <p:sp>
        <p:nvSpPr>
          <p:cNvPr id="11" name="Rectángulo 10"/>
          <p:cNvSpPr/>
          <p:nvPr/>
        </p:nvSpPr>
        <p:spPr>
          <a:xfrm>
            <a:off x="4350311" y="1536281"/>
            <a:ext cx="2820838" cy="808727"/>
          </a:xfrm>
          <a:prstGeom prst="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Cada columna de la base de datos corresponderá a una de las variables que ya se han generado en R y son almacenadas en esta.</a:t>
            </a:r>
            <a:endParaRPr lang="es-ES" sz="1200" b="1" dirty="0"/>
          </a:p>
        </p:txBody>
      </p:sp>
      <p:sp>
        <p:nvSpPr>
          <p:cNvPr id="12" name="Rectángulo redondeado 11"/>
          <p:cNvSpPr/>
          <p:nvPr/>
        </p:nvSpPr>
        <p:spPr>
          <a:xfrm>
            <a:off x="2606805" y="3068346"/>
            <a:ext cx="3720096" cy="26135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Generación de una variable más: Vigor (factor) </a:t>
            </a:r>
            <a:endParaRPr lang="es-ES" sz="1050" b="1" dirty="0"/>
          </a:p>
        </p:txBody>
      </p:sp>
      <p:pic>
        <p:nvPicPr>
          <p:cNvPr id="13" name="Imagen 12"/>
          <p:cNvPicPr>
            <a:picLocks noChangeAspect="1"/>
          </p:cNvPicPr>
          <p:nvPr/>
        </p:nvPicPr>
        <p:blipFill>
          <a:blip r:embed="rId3"/>
          <a:stretch>
            <a:fillRect/>
          </a:stretch>
        </p:blipFill>
        <p:spPr>
          <a:xfrm>
            <a:off x="1533386" y="3479512"/>
            <a:ext cx="2587251" cy="1172095"/>
          </a:xfrm>
          <a:prstGeom prst="rect">
            <a:avLst/>
          </a:prstGeom>
          <a:ln w="28575">
            <a:solidFill>
              <a:schemeClr val="tx1"/>
            </a:solidFill>
          </a:ln>
        </p:spPr>
      </p:pic>
      <p:sp>
        <p:nvSpPr>
          <p:cNvPr id="14" name="Rectángulo redondeado 13"/>
          <p:cNvSpPr/>
          <p:nvPr/>
        </p:nvSpPr>
        <p:spPr>
          <a:xfrm>
            <a:off x="2064331" y="4742303"/>
            <a:ext cx="1481587" cy="27646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En base al NDVI</a:t>
            </a:r>
            <a:endParaRPr lang="es-ES" sz="1200" b="1" dirty="0"/>
          </a:p>
        </p:txBody>
      </p:sp>
      <p:graphicFrame>
        <p:nvGraphicFramePr>
          <p:cNvPr id="15" name="Tabla 14"/>
          <p:cNvGraphicFramePr>
            <a:graphicFrameLocks noGrp="1"/>
          </p:cNvGraphicFramePr>
          <p:nvPr>
            <p:extLst>
              <p:ext uri="{D42A27DB-BD31-4B8C-83A1-F6EECF244321}">
                <p14:modId xmlns:p14="http://schemas.microsoft.com/office/powerpoint/2010/main" val="2894342256"/>
              </p:ext>
            </p:extLst>
          </p:nvPr>
        </p:nvGraphicFramePr>
        <p:xfrm>
          <a:off x="4784317" y="3479512"/>
          <a:ext cx="2108078" cy="1417320"/>
        </p:xfrm>
        <a:graphic>
          <a:graphicData uri="http://schemas.openxmlformats.org/drawingml/2006/table">
            <a:tbl>
              <a:tblPr firstRow="1" bandRow="1">
                <a:tableStyleId>{5C22544A-7EE6-4342-B048-85BDC9FD1C3A}</a:tableStyleId>
              </a:tblPr>
              <a:tblGrid>
                <a:gridCol w="1054039"/>
                <a:gridCol w="1054039"/>
              </a:tblGrid>
              <a:tr h="228600">
                <a:tc>
                  <a:txBody>
                    <a:bodyPr/>
                    <a:lstStyle/>
                    <a:p>
                      <a:pPr algn="ctr"/>
                      <a:r>
                        <a:rPr lang="es-ES" sz="1100" dirty="0" smtClean="0">
                          <a:solidFill>
                            <a:schemeClr val="bg1"/>
                          </a:solidFill>
                        </a:rPr>
                        <a:t>NDVI</a:t>
                      </a:r>
                      <a:endParaRPr lang="es-ES" sz="1100" dirty="0">
                        <a:solidFill>
                          <a:schemeClr val="bg1"/>
                        </a:solidFill>
                      </a:endParaRPr>
                    </a:p>
                  </a:txBody>
                  <a:tcPr marL="68580" marR="68580" marT="34290" marB="34290">
                    <a:solidFill>
                      <a:schemeClr val="accent6">
                        <a:lumMod val="50000"/>
                      </a:schemeClr>
                    </a:solidFill>
                  </a:tcPr>
                </a:tc>
                <a:tc>
                  <a:txBody>
                    <a:bodyPr/>
                    <a:lstStyle/>
                    <a:p>
                      <a:pPr algn="ctr"/>
                      <a:r>
                        <a:rPr lang="es-ES" sz="1100" dirty="0" smtClean="0">
                          <a:solidFill>
                            <a:schemeClr val="bg1"/>
                          </a:solidFill>
                        </a:rPr>
                        <a:t>Vigor</a:t>
                      </a:r>
                      <a:endParaRPr lang="es-ES" sz="1100" dirty="0">
                        <a:solidFill>
                          <a:schemeClr val="bg1"/>
                        </a:solidFill>
                      </a:endParaRPr>
                    </a:p>
                  </a:txBody>
                  <a:tcPr marL="68580" marR="68580" marT="34290" marB="34290">
                    <a:solidFill>
                      <a:schemeClr val="accent6">
                        <a:lumMod val="50000"/>
                      </a:schemeClr>
                    </a:solidFill>
                  </a:tcPr>
                </a:tc>
              </a:tr>
              <a:tr h="228600">
                <a:tc>
                  <a:txBody>
                    <a:bodyPr/>
                    <a:lstStyle/>
                    <a:p>
                      <a:pPr algn="ctr"/>
                      <a:r>
                        <a:rPr lang="es-ES" sz="900" b="1" dirty="0" smtClean="0">
                          <a:solidFill>
                            <a:schemeClr val="bg1"/>
                          </a:solidFill>
                        </a:rPr>
                        <a:t>-1 </a:t>
                      </a:r>
                      <a:r>
                        <a:rPr lang="es-ES" sz="900" b="1" baseline="0" dirty="0" smtClean="0">
                          <a:solidFill>
                            <a:schemeClr val="bg1"/>
                          </a:solidFill>
                        </a:rPr>
                        <a:t> a 0.1</a:t>
                      </a:r>
                      <a:endParaRPr lang="es-ES" sz="900" b="1" dirty="0">
                        <a:solidFill>
                          <a:schemeClr val="bg1"/>
                        </a:solidFill>
                      </a:endParaRPr>
                    </a:p>
                  </a:txBody>
                  <a:tcPr marL="68580" marR="68580" marT="34290" marB="34290">
                    <a:solidFill>
                      <a:schemeClr val="accent6">
                        <a:lumMod val="50000"/>
                      </a:schemeClr>
                    </a:solidFill>
                  </a:tcPr>
                </a:tc>
                <a:tc>
                  <a:txBody>
                    <a:bodyPr/>
                    <a:lstStyle/>
                    <a:p>
                      <a:r>
                        <a:rPr lang="es-ES" sz="1100" b="1" dirty="0" smtClean="0">
                          <a:solidFill>
                            <a:schemeClr val="bg1"/>
                          </a:solidFill>
                        </a:rPr>
                        <a:t>Muy bajo</a:t>
                      </a:r>
                      <a:endParaRPr lang="es-ES" sz="1100" b="1" dirty="0">
                        <a:solidFill>
                          <a:schemeClr val="bg1"/>
                        </a:solidFill>
                      </a:endParaRPr>
                    </a:p>
                  </a:txBody>
                  <a:tcPr marL="68580" marR="68580" marT="34290" marB="34290">
                    <a:solidFill>
                      <a:schemeClr val="accent6">
                        <a:lumMod val="50000"/>
                      </a:schemeClr>
                    </a:solidFill>
                  </a:tcPr>
                </a:tc>
              </a:tr>
              <a:tr h="228600">
                <a:tc>
                  <a:txBody>
                    <a:bodyPr/>
                    <a:lstStyle/>
                    <a:p>
                      <a:pPr algn="ctr"/>
                      <a:r>
                        <a:rPr lang="es-ES" sz="900" b="1" dirty="0" smtClean="0">
                          <a:solidFill>
                            <a:schemeClr val="bg1"/>
                          </a:solidFill>
                        </a:rPr>
                        <a:t>0.1 a 0.3</a:t>
                      </a:r>
                      <a:endParaRPr lang="es-ES" sz="900" b="1" dirty="0">
                        <a:solidFill>
                          <a:schemeClr val="bg1"/>
                        </a:solidFill>
                      </a:endParaRPr>
                    </a:p>
                  </a:txBody>
                  <a:tcPr marL="68580" marR="68580" marT="34290" marB="34290">
                    <a:solidFill>
                      <a:schemeClr val="accent6">
                        <a:lumMod val="50000"/>
                      </a:schemeClr>
                    </a:solidFill>
                  </a:tcPr>
                </a:tc>
                <a:tc>
                  <a:txBody>
                    <a:bodyPr/>
                    <a:lstStyle/>
                    <a:p>
                      <a:r>
                        <a:rPr lang="es-ES" sz="1100" b="1" dirty="0" smtClean="0">
                          <a:solidFill>
                            <a:schemeClr val="bg1"/>
                          </a:solidFill>
                        </a:rPr>
                        <a:t>Bajo</a:t>
                      </a:r>
                      <a:endParaRPr lang="es-ES" sz="1100" b="1" dirty="0">
                        <a:solidFill>
                          <a:schemeClr val="bg1"/>
                        </a:solidFill>
                      </a:endParaRPr>
                    </a:p>
                  </a:txBody>
                  <a:tcPr marL="68580" marR="68580" marT="34290" marB="34290">
                    <a:solidFill>
                      <a:schemeClr val="accent6">
                        <a:lumMod val="50000"/>
                      </a:schemeClr>
                    </a:solidFill>
                  </a:tcPr>
                </a:tc>
              </a:tr>
              <a:tr h="228600">
                <a:tc>
                  <a:txBody>
                    <a:bodyPr/>
                    <a:lstStyle/>
                    <a:p>
                      <a:pPr algn="ctr"/>
                      <a:r>
                        <a:rPr lang="es-ES" sz="900" b="1" dirty="0" smtClean="0">
                          <a:solidFill>
                            <a:schemeClr val="bg1"/>
                          </a:solidFill>
                        </a:rPr>
                        <a:t>0.3 a 0.5</a:t>
                      </a:r>
                      <a:endParaRPr lang="es-ES" sz="900" b="1" dirty="0">
                        <a:solidFill>
                          <a:schemeClr val="bg1"/>
                        </a:solidFill>
                      </a:endParaRPr>
                    </a:p>
                  </a:txBody>
                  <a:tcPr marL="68580" marR="68580" marT="34290" marB="34290">
                    <a:solidFill>
                      <a:schemeClr val="accent6">
                        <a:lumMod val="50000"/>
                      </a:schemeClr>
                    </a:solidFill>
                  </a:tcPr>
                </a:tc>
                <a:tc>
                  <a:txBody>
                    <a:bodyPr/>
                    <a:lstStyle/>
                    <a:p>
                      <a:r>
                        <a:rPr lang="es-ES" sz="1100" b="1" dirty="0" smtClean="0">
                          <a:solidFill>
                            <a:schemeClr val="bg1"/>
                          </a:solidFill>
                        </a:rPr>
                        <a:t>Medio</a:t>
                      </a:r>
                      <a:endParaRPr lang="es-ES" sz="1100" b="1" dirty="0">
                        <a:solidFill>
                          <a:schemeClr val="bg1"/>
                        </a:solidFill>
                      </a:endParaRPr>
                    </a:p>
                  </a:txBody>
                  <a:tcPr marL="68580" marR="68580" marT="34290" marB="34290">
                    <a:solidFill>
                      <a:schemeClr val="accent6">
                        <a:lumMod val="50000"/>
                      </a:schemeClr>
                    </a:solidFill>
                  </a:tcPr>
                </a:tc>
              </a:tr>
              <a:tr h="228600">
                <a:tc>
                  <a:txBody>
                    <a:bodyPr/>
                    <a:lstStyle/>
                    <a:p>
                      <a:pPr algn="ctr"/>
                      <a:r>
                        <a:rPr lang="es-ES" sz="900" b="1" dirty="0" smtClean="0">
                          <a:solidFill>
                            <a:schemeClr val="bg1"/>
                          </a:solidFill>
                        </a:rPr>
                        <a:t>0.5 a 0.7</a:t>
                      </a:r>
                      <a:endParaRPr lang="es-ES" sz="900" b="1" dirty="0">
                        <a:solidFill>
                          <a:schemeClr val="bg1"/>
                        </a:solidFill>
                      </a:endParaRPr>
                    </a:p>
                  </a:txBody>
                  <a:tcPr marL="68580" marR="68580" marT="34290" marB="34290">
                    <a:solidFill>
                      <a:schemeClr val="accent6">
                        <a:lumMod val="50000"/>
                      </a:schemeClr>
                    </a:solidFill>
                  </a:tcPr>
                </a:tc>
                <a:tc>
                  <a:txBody>
                    <a:bodyPr/>
                    <a:lstStyle/>
                    <a:p>
                      <a:r>
                        <a:rPr lang="es-ES" sz="1100" b="1" dirty="0" smtClean="0">
                          <a:solidFill>
                            <a:schemeClr val="bg1"/>
                          </a:solidFill>
                        </a:rPr>
                        <a:t>Alto</a:t>
                      </a:r>
                      <a:endParaRPr lang="es-ES" sz="1100" b="1" dirty="0">
                        <a:solidFill>
                          <a:schemeClr val="bg1"/>
                        </a:solidFill>
                      </a:endParaRPr>
                    </a:p>
                  </a:txBody>
                  <a:tcPr marL="68580" marR="68580" marT="34290" marB="34290">
                    <a:solidFill>
                      <a:schemeClr val="accent6">
                        <a:lumMod val="50000"/>
                      </a:schemeClr>
                    </a:solidFill>
                  </a:tcPr>
                </a:tc>
              </a:tr>
              <a:tr h="228600">
                <a:tc>
                  <a:txBody>
                    <a:bodyPr/>
                    <a:lstStyle/>
                    <a:p>
                      <a:pPr algn="ctr"/>
                      <a:r>
                        <a:rPr lang="es-ES" sz="900" b="1" dirty="0" smtClean="0">
                          <a:solidFill>
                            <a:schemeClr val="bg1"/>
                          </a:solidFill>
                        </a:rPr>
                        <a:t>Sobre 0.7</a:t>
                      </a:r>
                      <a:endParaRPr lang="es-ES" sz="900" b="1" dirty="0">
                        <a:solidFill>
                          <a:schemeClr val="bg1"/>
                        </a:solidFill>
                      </a:endParaRPr>
                    </a:p>
                  </a:txBody>
                  <a:tcPr marL="68580" marR="68580" marT="34290" marB="34290">
                    <a:solidFill>
                      <a:schemeClr val="accent6">
                        <a:lumMod val="50000"/>
                      </a:schemeClr>
                    </a:solidFill>
                  </a:tcPr>
                </a:tc>
                <a:tc>
                  <a:txBody>
                    <a:bodyPr/>
                    <a:lstStyle/>
                    <a:p>
                      <a:r>
                        <a:rPr lang="es-ES" sz="1100" b="1" dirty="0" smtClean="0">
                          <a:solidFill>
                            <a:schemeClr val="bg1"/>
                          </a:solidFill>
                        </a:rPr>
                        <a:t>Muy alto</a:t>
                      </a:r>
                      <a:endParaRPr lang="es-ES" sz="1100" b="1" dirty="0">
                        <a:solidFill>
                          <a:schemeClr val="bg1"/>
                        </a:solidFill>
                      </a:endParaRPr>
                    </a:p>
                  </a:txBody>
                  <a:tcPr marL="68580" marR="68580" marT="34290" marB="34290">
                    <a:solidFill>
                      <a:schemeClr val="accent6">
                        <a:lumMod val="50000"/>
                      </a:schemeClr>
                    </a:solidFill>
                  </a:tcPr>
                </a:tc>
              </a:tr>
            </a:tbl>
          </a:graphicData>
        </a:graphic>
      </p:graphicFrame>
      <p:cxnSp>
        <p:nvCxnSpPr>
          <p:cNvPr id="17" name="Conector recto de flecha 16"/>
          <p:cNvCxnSpPr>
            <a:stCxn id="13" idx="3"/>
          </p:cNvCxnSpPr>
          <p:nvPr/>
        </p:nvCxnSpPr>
        <p:spPr>
          <a:xfrm flipV="1">
            <a:off x="4120638" y="4065559"/>
            <a:ext cx="482525" cy="1"/>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886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ctrTitle" idx="4294967295"/>
          </p:nvPr>
        </p:nvSpPr>
        <p:spPr>
          <a:xfrm>
            <a:off x="2134868" y="923819"/>
            <a:ext cx="3663300" cy="1159800"/>
          </a:xfrm>
          <a:prstGeom prst="rect">
            <a:avLst/>
          </a:prstGeom>
        </p:spPr>
        <p:txBody>
          <a:bodyPr lIns="91425" tIns="91425" rIns="91425" bIns="91425" anchor="t" anchorCtr="0">
            <a:noAutofit/>
          </a:bodyPr>
          <a:lstStyle/>
          <a:p>
            <a:pPr lvl="0">
              <a:spcBef>
                <a:spcPts val="0"/>
              </a:spcBef>
              <a:buNone/>
            </a:pPr>
            <a:r>
              <a:rPr lang="en" sz="9600" dirty="0" smtClean="0">
                <a:solidFill>
                  <a:srgbClr val="88398A"/>
                </a:solidFill>
              </a:rPr>
              <a:t>Hola!</a:t>
            </a:r>
            <a:endParaRPr lang="en" sz="9600" dirty="0">
              <a:solidFill>
                <a:srgbClr val="88398A"/>
              </a:solidFill>
            </a:endParaRPr>
          </a:p>
        </p:txBody>
      </p:sp>
      <p:sp>
        <p:nvSpPr>
          <p:cNvPr id="92" name="Shape 92"/>
          <p:cNvSpPr txBox="1">
            <a:spLocks noGrp="1"/>
          </p:cNvSpPr>
          <p:nvPr>
            <p:ph type="subTitle" idx="4294967295"/>
          </p:nvPr>
        </p:nvSpPr>
        <p:spPr>
          <a:xfrm>
            <a:off x="2079867" y="2242691"/>
            <a:ext cx="6789126" cy="2243400"/>
          </a:xfrm>
          <a:prstGeom prst="rect">
            <a:avLst/>
          </a:prstGeom>
        </p:spPr>
        <p:txBody>
          <a:bodyPr lIns="91425" tIns="91425" rIns="91425" bIns="91425" anchor="t" anchorCtr="0">
            <a:noAutofit/>
          </a:bodyPr>
          <a:lstStyle/>
          <a:p>
            <a:pPr lvl="0" rtl="0">
              <a:spcBef>
                <a:spcPts val="0"/>
              </a:spcBef>
              <a:buNone/>
            </a:pPr>
            <a:r>
              <a:rPr lang="en" sz="2800" dirty="0" smtClean="0">
                <a:solidFill>
                  <a:srgbClr val="781256"/>
                </a:solidFill>
              </a:rPr>
              <a:t>Mi nombre es Roxana Trujillo</a:t>
            </a:r>
            <a:endParaRPr lang="en" sz="2800" dirty="0">
              <a:solidFill>
                <a:srgbClr val="781256"/>
              </a:solidFill>
            </a:endParaRPr>
          </a:p>
          <a:p>
            <a:pPr lvl="0">
              <a:spcBef>
                <a:spcPts val="0"/>
              </a:spcBef>
              <a:buClr>
                <a:schemeClr val="dk1"/>
              </a:buClr>
              <a:buSzPct val="30555"/>
              <a:buFont typeface="Arial"/>
              <a:buNone/>
            </a:pPr>
            <a:r>
              <a:rPr lang="en" dirty="0" smtClean="0">
                <a:solidFill>
                  <a:srgbClr val="781256"/>
                </a:solidFill>
              </a:rPr>
              <a:t>Ingeniero especialista en remote sensing y análisis de datos geoespaciales</a:t>
            </a:r>
            <a:r>
              <a:rPr lang="en" dirty="0" smtClean="0">
                <a:solidFill>
                  <a:srgbClr val="781256"/>
                </a:solidFill>
              </a:rPr>
              <a:t>. Trabajo asesorando a Empresas en diversas áreas con énfasis en la Teledetección y además pertenezco a la academia siendo Profesor de pre y post grado de diversas casas de estudio (UTFSM, U. Mayor, U. Atacama, DUOC-UC, entre otras). </a:t>
            </a:r>
            <a:endParaRPr lang="en" dirty="0">
              <a:solidFill>
                <a:srgbClr val="781256"/>
              </a:solidFill>
            </a:endParaRPr>
          </a:p>
        </p:txBody>
      </p:sp>
      <p:pic>
        <p:nvPicPr>
          <p:cNvPr id="93" name="Shape 93" descr="photo-1434030216411-0b793f4b4173.jpg"/>
          <p:cNvPicPr preferRelativeResize="0"/>
          <p:nvPr/>
        </p:nvPicPr>
        <p:blipFill>
          <a:blip r:embed="rId3">
            <a:alphaModFix/>
          </a:blip>
          <a:stretch>
            <a:fillRect/>
          </a:stretch>
        </p:blipFill>
        <p:spPr>
          <a:xfrm>
            <a:off x="418118" y="1386720"/>
            <a:ext cx="1393799" cy="1393799"/>
          </a:xfrm>
          <a:prstGeom prst="ellipse">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
          <p:cNvSpPr/>
          <p:nvPr/>
        </p:nvSpPr>
        <p:spPr>
          <a:xfrm>
            <a:off x="313111" y="274241"/>
            <a:ext cx="4470640" cy="378390"/>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BASE FINAL PARA ARBOL DE DECISIÓN (pequeño extracto):</a:t>
            </a:r>
            <a:endParaRPr lang="es-ES" sz="1050" b="1" dirty="0"/>
          </a:p>
        </p:txBody>
      </p:sp>
      <p:pic>
        <p:nvPicPr>
          <p:cNvPr id="8" name="Imagen 7"/>
          <p:cNvPicPr>
            <a:picLocks noChangeAspect="1"/>
          </p:cNvPicPr>
          <p:nvPr/>
        </p:nvPicPr>
        <p:blipFill>
          <a:blip r:embed="rId2"/>
          <a:stretch>
            <a:fillRect/>
          </a:stretch>
        </p:blipFill>
        <p:spPr>
          <a:xfrm>
            <a:off x="409364" y="812047"/>
            <a:ext cx="6619246" cy="2639231"/>
          </a:xfrm>
          <a:prstGeom prst="rect">
            <a:avLst/>
          </a:prstGeom>
          <a:ln>
            <a:solidFill>
              <a:srgbClr val="781256"/>
            </a:solidFill>
          </a:ln>
        </p:spPr>
      </p:pic>
      <p:pic>
        <p:nvPicPr>
          <p:cNvPr id="9" name="Imagen 8"/>
          <p:cNvPicPr>
            <a:picLocks noChangeAspect="1"/>
          </p:cNvPicPr>
          <p:nvPr/>
        </p:nvPicPr>
        <p:blipFill>
          <a:blip r:embed="rId3"/>
          <a:stretch>
            <a:fillRect/>
          </a:stretch>
        </p:blipFill>
        <p:spPr>
          <a:xfrm>
            <a:off x="1956281" y="3699729"/>
            <a:ext cx="6619246" cy="1271892"/>
          </a:xfrm>
          <a:prstGeom prst="rect">
            <a:avLst/>
          </a:prstGeom>
          <a:ln w="28575">
            <a:solidFill>
              <a:srgbClr val="781256"/>
            </a:solidFill>
          </a:ln>
        </p:spPr>
      </p:pic>
      <p:sp>
        <p:nvSpPr>
          <p:cNvPr id="10" name="Rectángulo 9"/>
          <p:cNvSpPr/>
          <p:nvPr/>
        </p:nvSpPr>
        <p:spPr>
          <a:xfrm>
            <a:off x="409364" y="812047"/>
            <a:ext cx="6619246" cy="2639231"/>
          </a:xfrm>
          <a:prstGeom prst="rect">
            <a:avLst/>
          </a:prstGeom>
          <a:no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Tree>
    <p:extLst>
      <p:ext uri="{BB962C8B-B14F-4D97-AF65-F5344CB8AC3E}">
        <p14:creationId xmlns:p14="http://schemas.microsoft.com/office/powerpoint/2010/main" val="2865357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
          <p:cNvSpPr/>
          <p:nvPr/>
        </p:nvSpPr>
        <p:spPr>
          <a:xfrm>
            <a:off x="323233" y="381762"/>
            <a:ext cx="4095388" cy="43239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ARBOL DE DECISIÓN ESTIMACIÓN DE CLASE VIGOR</a:t>
            </a:r>
            <a:endParaRPr lang="es-ES" sz="1050" b="1" dirty="0"/>
          </a:p>
        </p:txBody>
      </p:sp>
      <p:pic>
        <p:nvPicPr>
          <p:cNvPr id="8" name="Imagen 7"/>
          <p:cNvPicPr>
            <a:picLocks noChangeAspect="1"/>
          </p:cNvPicPr>
          <p:nvPr/>
        </p:nvPicPr>
        <p:blipFill>
          <a:blip r:embed="rId2"/>
          <a:stretch>
            <a:fillRect/>
          </a:stretch>
        </p:blipFill>
        <p:spPr>
          <a:xfrm>
            <a:off x="1038153" y="1113529"/>
            <a:ext cx="5437597" cy="3514545"/>
          </a:xfrm>
          <a:prstGeom prst="rect">
            <a:avLst/>
          </a:prstGeom>
          <a:noFill/>
          <a:ln w="19050">
            <a:solidFill>
              <a:srgbClr val="781256"/>
            </a:solidFill>
          </a:ln>
        </p:spPr>
      </p:pic>
      <p:sp>
        <p:nvSpPr>
          <p:cNvPr id="11" name="Rectángulo 10"/>
          <p:cNvSpPr/>
          <p:nvPr/>
        </p:nvSpPr>
        <p:spPr>
          <a:xfrm>
            <a:off x="1038153" y="2713809"/>
            <a:ext cx="4001360" cy="433478"/>
          </a:xfrm>
          <a:prstGeom prst="rect">
            <a:avLst/>
          </a:prstGeom>
          <a:noFill/>
          <a:ln w="19050">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2" name="Rectángulo 11"/>
          <p:cNvSpPr/>
          <p:nvPr/>
        </p:nvSpPr>
        <p:spPr>
          <a:xfrm>
            <a:off x="1038153" y="3180445"/>
            <a:ext cx="4001360" cy="903417"/>
          </a:xfrm>
          <a:prstGeom prst="rect">
            <a:avLst/>
          </a:prstGeom>
          <a:noFill/>
          <a:ln w="19050">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4" name="Rectángulo redondeado 13"/>
          <p:cNvSpPr/>
          <p:nvPr/>
        </p:nvSpPr>
        <p:spPr>
          <a:xfrm>
            <a:off x="5067013" y="2752087"/>
            <a:ext cx="3781965" cy="384421"/>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Conjunto de entrenamiento 70% de los datos y para estimación el 30% de restante</a:t>
            </a:r>
            <a:endParaRPr lang="es-ES" sz="900" b="1" dirty="0"/>
          </a:p>
        </p:txBody>
      </p:sp>
      <p:sp>
        <p:nvSpPr>
          <p:cNvPr id="15" name="Rectángulo redondeado 14"/>
          <p:cNvSpPr/>
          <p:nvPr/>
        </p:nvSpPr>
        <p:spPr>
          <a:xfrm>
            <a:off x="5067014" y="3365395"/>
            <a:ext cx="3781964" cy="516895"/>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Entrenamiento y estimación del Vigor, sin considerar variable NDVI / gráfico de árbol obtenido</a:t>
            </a:r>
            <a:endParaRPr lang="es-ES" sz="900" b="1" dirty="0"/>
          </a:p>
        </p:txBody>
      </p:sp>
    </p:spTree>
    <p:extLst>
      <p:ext uri="{BB962C8B-B14F-4D97-AF65-F5344CB8AC3E}">
        <p14:creationId xmlns:p14="http://schemas.microsoft.com/office/powerpoint/2010/main" val="27243457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326645" y="313744"/>
            <a:ext cx="4095388" cy="360024"/>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ARBOL DE DECISIÓN ESTIMACIÓN DE CLASE VIGOR</a:t>
            </a:r>
            <a:endParaRPr lang="es-ES" sz="1050" b="1" dirty="0"/>
          </a:p>
        </p:txBody>
      </p:sp>
      <p:pic>
        <p:nvPicPr>
          <p:cNvPr id="9" name="Imagen 8"/>
          <p:cNvPicPr>
            <a:picLocks noChangeAspect="1"/>
          </p:cNvPicPr>
          <p:nvPr/>
        </p:nvPicPr>
        <p:blipFill>
          <a:blip r:embed="rId2"/>
          <a:stretch>
            <a:fillRect/>
          </a:stretch>
        </p:blipFill>
        <p:spPr>
          <a:xfrm>
            <a:off x="268688" y="804600"/>
            <a:ext cx="3275545" cy="1511423"/>
          </a:xfrm>
          <a:prstGeom prst="rect">
            <a:avLst/>
          </a:prstGeom>
        </p:spPr>
      </p:pic>
      <p:pic>
        <p:nvPicPr>
          <p:cNvPr id="10" name="Imagen 9"/>
          <p:cNvPicPr>
            <a:picLocks noChangeAspect="1"/>
          </p:cNvPicPr>
          <p:nvPr/>
        </p:nvPicPr>
        <p:blipFill>
          <a:blip r:embed="rId3"/>
          <a:stretch>
            <a:fillRect/>
          </a:stretch>
        </p:blipFill>
        <p:spPr>
          <a:xfrm>
            <a:off x="170386" y="2339205"/>
            <a:ext cx="4655996" cy="2639256"/>
          </a:xfrm>
          <a:prstGeom prst="rect">
            <a:avLst/>
          </a:prstGeom>
        </p:spPr>
      </p:pic>
      <p:pic>
        <p:nvPicPr>
          <p:cNvPr id="11" name="Imagen 10"/>
          <p:cNvPicPr>
            <a:picLocks noChangeAspect="1"/>
          </p:cNvPicPr>
          <p:nvPr/>
        </p:nvPicPr>
        <p:blipFill>
          <a:blip r:embed="rId4"/>
          <a:stretch>
            <a:fillRect/>
          </a:stretch>
        </p:blipFill>
        <p:spPr>
          <a:xfrm>
            <a:off x="4881384" y="962638"/>
            <a:ext cx="3955962" cy="3005476"/>
          </a:xfrm>
          <a:prstGeom prst="rect">
            <a:avLst/>
          </a:prstGeom>
        </p:spPr>
      </p:pic>
    </p:spTree>
    <p:extLst>
      <p:ext uri="{BB962C8B-B14F-4D97-AF65-F5344CB8AC3E}">
        <p14:creationId xmlns:p14="http://schemas.microsoft.com/office/powerpoint/2010/main" val="1493522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180617" y="226315"/>
            <a:ext cx="4095388" cy="344325"/>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ARBOL DE DECISIÓN ESTIMACIÓN DE CLASE VIGOR</a:t>
            </a:r>
            <a:endParaRPr lang="es-ES" sz="1050" b="1" dirty="0"/>
          </a:p>
        </p:txBody>
      </p:sp>
      <p:pic>
        <p:nvPicPr>
          <p:cNvPr id="6" name="Imagen 5"/>
          <p:cNvPicPr>
            <a:picLocks noChangeAspect="1"/>
          </p:cNvPicPr>
          <p:nvPr/>
        </p:nvPicPr>
        <p:blipFill>
          <a:blip r:embed="rId2"/>
          <a:stretch>
            <a:fillRect/>
          </a:stretch>
        </p:blipFill>
        <p:spPr>
          <a:xfrm>
            <a:off x="1411495" y="957468"/>
            <a:ext cx="5729021" cy="1281067"/>
          </a:xfrm>
          <a:prstGeom prst="rect">
            <a:avLst/>
          </a:prstGeom>
          <a:ln w="28575">
            <a:solidFill>
              <a:schemeClr val="tx1"/>
            </a:solidFill>
          </a:ln>
        </p:spPr>
      </p:pic>
      <p:sp>
        <p:nvSpPr>
          <p:cNvPr id="7" name="Rectángulo 6"/>
          <p:cNvSpPr/>
          <p:nvPr/>
        </p:nvSpPr>
        <p:spPr>
          <a:xfrm>
            <a:off x="1405025" y="944529"/>
            <a:ext cx="2613804" cy="828136"/>
          </a:xfrm>
          <a:prstGeom prst="rect">
            <a:avLst/>
          </a:prstGeom>
          <a:no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8" name="Rectángulo redondeado 7"/>
          <p:cNvSpPr/>
          <p:nvPr/>
        </p:nvSpPr>
        <p:spPr>
          <a:xfrm>
            <a:off x="5173692" y="1145094"/>
            <a:ext cx="2332366" cy="375250"/>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Buena estimación</a:t>
            </a:r>
            <a:endParaRPr lang="es-ES" sz="1200" b="1" dirty="0"/>
          </a:p>
        </p:txBody>
      </p:sp>
      <p:sp>
        <p:nvSpPr>
          <p:cNvPr id="9" name="Rectángulo redondeado 8"/>
          <p:cNvSpPr/>
          <p:nvPr/>
        </p:nvSpPr>
        <p:spPr>
          <a:xfrm>
            <a:off x="563765" y="2303188"/>
            <a:ext cx="8167723" cy="2704446"/>
          </a:xfrm>
          <a:prstGeom prst="roundRect">
            <a:avLst/>
          </a:prstGeom>
          <a:solidFill>
            <a:srgbClr val="78125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200" b="1" u="sng" dirty="0"/>
              <a:t>Conclusiones:</a:t>
            </a:r>
          </a:p>
          <a:p>
            <a:pPr algn="just"/>
            <a:endParaRPr lang="es-ES" sz="1050" dirty="0"/>
          </a:p>
          <a:p>
            <a:pPr marL="214313" indent="-214313" algn="just">
              <a:buFont typeface="Arial" panose="020B0604020202020204" pitchFamily="34" charset="0"/>
              <a:buChar char="•"/>
            </a:pPr>
            <a:r>
              <a:rPr lang="es-ES" sz="975" b="1" dirty="0"/>
              <a:t>La estimación del estado de vigorosidad dio un alto grado de aceptabilidad y consideró para su estimación índices relacionados con el agua.</a:t>
            </a:r>
          </a:p>
          <a:p>
            <a:pPr algn="just"/>
            <a:endParaRPr lang="es-ES" sz="975" dirty="0"/>
          </a:p>
          <a:p>
            <a:pPr marL="214313" indent="-214313" algn="just">
              <a:buFont typeface="Arial" panose="020B0604020202020204" pitchFamily="34" charset="0"/>
              <a:buChar char="•"/>
            </a:pPr>
            <a:r>
              <a:rPr lang="es-ES" sz="975" b="1" dirty="0"/>
              <a:t>Para el mes de febrero, la estimación de la vigorosidad de la vegetación no considera como factores de máxima incidencia aquellos que se relacionen con la topografía y el clima, lo que no quiere decir que no estén relacionados</a:t>
            </a:r>
            <a:r>
              <a:rPr lang="es-ES" sz="975" dirty="0"/>
              <a:t>.</a:t>
            </a:r>
          </a:p>
          <a:p>
            <a:pPr algn="just"/>
            <a:endParaRPr lang="es-ES" sz="975" dirty="0"/>
          </a:p>
          <a:p>
            <a:pPr marL="214313" indent="-214313" algn="just">
              <a:buFont typeface="Arial" panose="020B0604020202020204" pitchFamily="34" charset="0"/>
              <a:buChar char="•"/>
            </a:pPr>
            <a:r>
              <a:rPr lang="es-ES" sz="975" b="1" dirty="0"/>
              <a:t>Es importante considerar el ahorro en tiempos de procesamiento que puede provocar la buena estimación para una periodo definido de una variable, ya que se podría ahorrar considerables tiempos en procesamiento de imágenes y ocupar solo las indicadas como principales para la estimación considerando que muchas veces se trabaja en necesidades de respuesta inmediata o a corto plazo como lo es en emergencias por desastres naturales y antrópicas</a:t>
            </a:r>
            <a:r>
              <a:rPr lang="es-ES" sz="975" dirty="0"/>
              <a:t>.</a:t>
            </a:r>
          </a:p>
          <a:p>
            <a:pPr algn="just"/>
            <a:endParaRPr lang="es-ES" sz="975" dirty="0"/>
          </a:p>
          <a:p>
            <a:pPr marL="214313" indent="-214313" algn="just">
              <a:buFont typeface="Arial" panose="020B0604020202020204" pitchFamily="34" charset="0"/>
              <a:buChar char="•"/>
            </a:pPr>
            <a:r>
              <a:rPr lang="es-ES" sz="975" b="1" dirty="0"/>
              <a:t>Es importante considerar el ahorro en costos que implicaría el prescindir de algunos modelos (topográficos por ejemplo) si estos no fuesen relevantes en la estimación de una variable prioritaria ya que la información generada por sensores remotos es sumamente costosa.</a:t>
            </a:r>
          </a:p>
        </p:txBody>
      </p:sp>
    </p:spTree>
    <p:extLst>
      <p:ext uri="{BB962C8B-B14F-4D97-AF65-F5344CB8AC3E}">
        <p14:creationId xmlns:p14="http://schemas.microsoft.com/office/powerpoint/2010/main" val="3283692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041930"/>
            <a:ext cx="7900738" cy="2688199"/>
          </a:xfrm>
          <a:prstGeom prst="rect">
            <a:avLst/>
          </a:prstGeom>
        </p:spPr>
        <p:txBody>
          <a:bodyPr lIns="91425" tIns="91425" rIns="91425" bIns="91425" anchor="ctr" anchorCtr="0">
            <a:noAutofit/>
          </a:bodyPr>
          <a:lstStyle/>
          <a:p>
            <a:pPr lvl="0">
              <a:spcBef>
                <a:spcPts val="0"/>
              </a:spcBef>
              <a:buNone/>
            </a:pPr>
            <a:r>
              <a:rPr lang="en" sz="3800" dirty="0" smtClean="0"/>
              <a:t>TELEDETECCIÓN GEOESPACIAL BAJO LA MIRADA DE “R”</a:t>
            </a:r>
            <a:endParaRPr lang="en" sz="3800" dirty="0"/>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dirty="0" smtClean="0">
                <a:solidFill>
                  <a:srgbClr val="0000FF"/>
                </a:solidFill>
                <a:latin typeface="Courier"/>
                <a:ea typeface="Courier"/>
                <a:cs typeface="Courier"/>
                <a:sym typeface="Courier"/>
              </a:rPr>
              <a:t>library</a:t>
            </a:r>
            <a:r>
              <a:rPr lang="en" dirty="0" smtClean="0">
                <a:solidFill>
                  <a:srgbClr val="687687"/>
                </a:solidFill>
                <a:latin typeface="Courier"/>
                <a:ea typeface="Courier"/>
                <a:cs typeface="Courier"/>
                <a:sym typeface="Courier"/>
              </a:rPr>
              <a:t>(</a:t>
            </a:r>
            <a:r>
              <a:rPr lang="en" dirty="0" smtClean="0">
                <a:latin typeface="Courier"/>
                <a:ea typeface="Courier"/>
                <a:cs typeface="Courier"/>
                <a:sym typeface="Courier"/>
              </a:rPr>
              <a:t>dplyr</a:t>
            </a:r>
            <a:r>
              <a:rPr lang="en" dirty="0" smtClean="0">
                <a:solidFill>
                  <a:srgbClr val="687687"/>
                </a:solidFill>
                <a:latin typeface="Courier"/>
                <a:ea typeface="Courier"/>
                <a:cs typeface="Courier"/>
                <a:sym typeface="Courier"/>
              </a:rPr>
              <a:t>)</a:t>
            </a:r>
            <a:endParaRPr lang="en" dirty="0">
              <a:solidFill>
                <a:srgbClr val="687687"/>
              </a:solidFill>
              <a:latin typeface="Courier"/>
              <a:ea typeface="Courier"/>
              <a:cs typeface="Courier"/>
              <a:sym typeface="Courier"/>
            </a:endParaRPr>
          </a:p>
          <a:p>
            <a:pPr lvl="0" rtl="0">
              <a:spcBef>
                <a:spcPts val="0"/>
              </a:spcBef>
              <a:buNone/>
            </a:pPr>
            <a:endParaRPr dirty="0">
              <a:latin typeface="Courier"/>
              <a:ea typeface="Courier"/>
              <a:cs typeface="Courier"/>
              <a:sym typeface="Courier"/>
            </a:endParaRPr>
          </a:p>
          <a:p>
            <a:pPr lvl="0" rtl="0">
              <a:spcBef>
                <a:spcPts val="0"/>
              </a:spcBef>
              <a:buNone/>
            </a:pPr>
            <a:r>
              <a:rPr lang="en" dirty="0">
                <a:latin typeface="Courier"/>
                <a:ea typeface="Courier"/>
                <a:cs typeface="Courier"/>
                <a:sym typeface="Courier"/>
              </a:rPr>
              <a:t>rladies_global </a:t>
            </a:r>
            <a:r>
              <a:rPr lang="en" dirty="0">
                <a:solidFill>
                  <a:srgbClr val="687687"/>
                </a:solidFill>
                <a:latin typeface="Courier"/>
                <a:ea typeface="Courier"/>
                <a:cs typeface="Courier"/>
                <a:sym typeface="Courier"/>
              </a:rPr>
              <a:t>%&gt;%</a:t>
            </a:r>
          </a:p>
          <a:p>
            <a:pPr lvl="0" rtl="0">
              <a:spcBef>
                <a:spcPts val="0"/>
              </a:spcBef>
              <a:buNone/>
            </a:pPr>
            <a:r>
              <a:rPr lang="en" dirty="0">
                <a:latin typeface="Courier"/>
                <a:ea typeface="Courier"/>
                <a:cs typeface="Courier"/>
                <a:sym typeface="Courier"/>
              </a:rPr>
              <a:t>  filter</a:t>
            </a:r>
            <a:r>
              <a:rPr lang="en" dirty="0">
                <a:solidFill>
                  <a:srgbClr val="687687"/>
                </a:solidFill>
                <a:latin typeface="Courier"/>
                <a:ea typeface="Courier"/>
                <a:cs typeface="Courier"/>
                <a:sym typeface="Courier"/>
              </a:rPr>
              <a:t>(</a:t>
            </a:r>
            <a:r>
              <a:rPr lang="en" dirty="0">
                <a:latin typeface="Courier"/>
                <a:ea typeface="Courier"/>
                <a:cs typeface="Courier"/>
                <a:sym typeface="Courier"/>
              </a:rPr>
              <a:t>city == </a:t>
            </a:r>
            <a:r>
              <a:rPr lang="en" dirty="0" smtClean="0">
                <a:solidFill>
                  <a:srgbClr val="036A07"/>
                </a:solidFill>
                <a:latin typeface="Courier"/>
                <a:ea typeface="Courier"/>
                <a:cs typeface="Courier"/>
                <a:sym typeface="Courier"/>
              </a:rPr>
              <a:t>‘Santiago'</a:t>
            </a:r>
            <a:r>
              <a:rPr lang="en" dirty="0" smtClean="0">
                <a:solidFill>
                  <a:srgbClr val="687687"/>
                </a:solidFill>
                <a:latin typeface="Courier"/>
                <a:ea typeface="Courier"/>
                <a:cs typeface="Courier"/>
                <a:sym typeface="Courier"/>
              </a:rPr>
              <a:t>)</a:t>
            </a:r>
            <a:endParaRPr lang="en" dirty="0">
              <a:solidFill>
                <a:srgbClr val="687687"/>
              </a:solidFill>
              <a:latin typeface="Courier"/>
              <a:ea typeface="Courier"/>
              <a:cs typeface="Courier"/>
              <a:sym typeface="Courier"/>
            </a:endParaRPr>
          </a:p>
        </p:txBody>
      </p:sp>
    </p:spTree>
    <p:extLst>
      <p:ext uri="{BB962C8B-B14F-4D97-AF65-F5344CB8AC3E}">
        <p14:creationId xmlns:p14="http://schemas.microsoft.com/office/powerpoint/2010/main" val="3110729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615992" y="524054"/>
            <a:ext cx="3247864" cy="377429"/>
          </a:xfrm>
          <a:prstGeom prst="round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b="1" dirty="0" smtClean="0"/>
              <a:t>REMOTE SENSING:</a:t>
            </a:r>
            <a:endParaRPr lang="es-CL" b="1" dirty="0"/>
          </a:p>
        </p:txBody>
      </p:sp>
      <p:sp>
        <p:nvSpPr>
          <p:cNvPr id="6" name="Rectángulo redondeado 5"/>
          <p:cNvSpPr/>
          <p:nvPr/>
        </p:nvSpPr>
        <p:spPr>
          <a:xfrm>
            <a:off x="3600451" y="3112294"/>
            <a:ext cx="1889522" cy="431006"/>
          </a:xfrm>
          <a:prstGeom prst="roundRect">
            <a:avLst/>
          </a:prstGeom>
          <a:solidFill>
            <a:schemeClr val="accent2">
              <a:lumMod val="5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050" b="1" dirty="0"/>
              <a:t>PLATAFORMAS</a:t>
            </a:r>
          </a:p>
        </p:txBody>
      </p:sp>
      <p:sp>
        <p:nvSpPr>
          <p:cNvPr id="7" name="Rectángulo 6"/>
          <p:cNvSpPr/>
          <p:nvPr/>
        </p:nvSpPr>
        <p:spPr>
          <a:xfrm>
            <a:off x="1331119" y="4137422"/>
            <a:ext cx="1620441" cy="43219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050" b="1" dirty="0"/>
              <a:t>SATELITAL</a:t>
            </a:r>
          </a:p>
        </p:txBody>
      </p:sp>
      <p:sp>
        <p:nvSpPr>
          <p:cNvPr id="8" name="Rectángulo 7"/>
          <p:cNvSpPr/>
          <p:nvPr/>
        </p:nvSpPr>
        <p:spPr>
          <a:xfrm>
            <a:off x="5813823" y="4137422"/>
            <a:ext cx="2106215" cy="43219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050" b="1" dirty="0"/>
              <a:t>AEROTRANSPORTADA</a:t>
            </a:r>
          </a:p>
        </p:txBody>
      </p:sp>
      <p:cxnSp>
        <p:nvCxnSpPr>
          <p:cNvPr id="9" name="Conector recto de flecha 8"/>
          <p:cNvCxnSpPr>
            <a:stCxn id="6" idx="2"/>
            <a:endCxn id="8" idx="0"/>
          </p:cNvCxnSpPr>
          <p:nvPr/>
        </p:nvCxnSpPr>
        <p:spPr>
          <a:xfrm>
            <a:off x="4544616" y="3543301"/>
            <a:ext cx="2322909" cy="59412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a:stCxn id="6" idx="2"/>
            <a:endCxn id="7" idx="0"/>
          </p:cNvCxnSpPr>
          <p:nvPr/>
        </p:nvCxnSpPr>
        <p:spPr>
          <a:xfrm flipH="1">
            <a:off x="2141935" y="3543301"/>
            <a:ext cx="2402681" cy="59412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4" descr="http://previews.123rf.com/images/yupiramos/yupiramos1206/yupiramos120600250/14082058-por-sat-lite-aislado-sobre-fondo-blanco-ilustraci-n-vectorial-Foto-de-archiv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221582"/>
            <a:ext cx="1512094" cy="159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http://desktop.arcgis.com/es/arcmap/10.3/manage-data/las-dataset/GUID-AA75201F-4A4B-4C66-967E-7F0082864C6B-w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672" y="1221581"/>
            <a:ext cx="1452563" cy="1753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ángulo 12"/>
          <p:cNvSpPr/>
          <p:nvPr/>
        </p:nvSpPr>
        <p:spPr>
          <a:xfrm>
            <a:off x="3437335" y="4137422"/>
            <a:ext cx="1944290" cy="43219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CL" sz="1050" b="1" dirty="0"/>
              <a:t>TERRESTRE</a:t>
            </a:r>
          </a:p>
        </p:txBody>
      </p:sp>
      <p:cxnSp>
        <p:nvCxnSpPr>
          <p:cNvPr id="14" name="Conector recto de flecha 13"/>
          <p:cNvCxnSpPr>
            <a:stCxn id="6" idx="2"/>
          </p:cNvCxnSpPr>
          <p:nvPr/>
        </p:nvCxnSpPr>
        <p:spPr>
          <a:xfrm flipH="1">
            <a:off x="4518423" y="3543301"/>
            <a:ext cx="26194" cy="59412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descr="http://www.inegi.org.mx/geo/contenidos/imgpercepcion/imgsatelite/img/Pasiv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4204" y="1216819"/>
            <a:ext cx="1170384" cy="1498997"/>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pic>
        <p:nvPicPr>
          <p:cNvPr id="16" name="Picture 4" descr="http://www.inegi.org.mx/geo/contenidos/imgpercepcion/imgsatelite/img/activ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46747" y="1213247"/>
            <a:ext cx="1122759" cy="1490663"/>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501888" y="398760"/>
            <a:ext cx="7700211" cy="448262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88608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4158547101"/>
              </p:ext>
            </p:extLst>
          </p:nvPr>
        </p:nvGraphicFramePr>
        <p:xfrm>
          <a:off x="1588750" y="1347537"/>
          <a:ext cx="5891456" cy="3251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ángulo 7"/>
          <p:cNvSpPr/>
          <p:nvPr/>
        </p:nvSpPr>
        <p:spPr>
          <a:xfrm>
            <a:off x="1245187" y="413649"/>
            <a:ext cx="6771085" cy="506015"/>
          </a:xfrm>
          <a:prstGeom prst="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1800" b="1" dirty="0"/>
              <a:t>TELEDETECCIÓN HIPERESPECTRAL Y MULTIESPECTRAL</a:t>
            </a:r>
          </a:p>
        </p:txBody>
      </p:sp>
    </p:spTree>
    <p:extLst>
      <p:ext uri="{BB962C8B-B14F-4D97-AF65-F5344CB8AC3E}">
        <p14:creationId xmlns:p14="http://schemas.microsoft.com/office/powerpoint/2010/main" val="291031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319025" y="1386827"/>
            <a:ext cx="6548438" cy="1822847"/>
          </a:xfrm>
          <a:prstGeom prst="rect">
            <a:avLst/>
          </a:prstGeom>
          <a:solidFill>
            <a:schemeClr val="bg1"/>
          </a:solidFill>
          <a:ln w="57150">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sz="1050"/>
          </a:p>
        </p:txBody>
      </p:sp>
      <p:sp>
        <p:nvSpPr>
          <p:cNvPr id="6" name="object 20"/>
          <p:cNvSpPr txBox="1">
            <a:spLocks noChangeArrowheads="1"/>
          </p:cNvSpPr>
          <p:nvPr/>
        </p:nvSpPr>
        <p:spPr bwMode="auto">
          <a:xfrm>
            <a:off x="1844277" y="1613005"/>
            <a:ext cx="5400675" cy="415498"/>
          </a:xfrm>
          <a:prstGeom prst="rect">
            <a:avLst/>
          </a:prstGeom>
          <a:solidFill>
            <a:schemeClr val="bg1"/>
          </a:solidFill>
          <a:ln>
            <a:noFill/>
          </a:ln>
        </p:spPr>
        <p:txBody>
          <a:bodyPr lIns="0" tIns="0" rIns="0" bIns="0">
            <a:spAutoFit/>
          </a:bodyPr>
          <a:lstStyle>
            <a:lvl1pPr marL="1917700" indent="-19065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altLang="es-ES" sz="1350" b="1" dirty="0">
                <a:solidFill>
                  <a:srgbClr val="781256"/>
                </a:solidFill>
                <a:latin typeface="Arial" panose="020B0604020202020204" pitchFamily="34" charset="0"/>
                <a:cs typeface="Arial" panose="020B0604020202020204" pitchFamily="34" charset="0"/>
              </a:rPr>
              <a:t>Número y anchura de las bandas espectrales que </a:t>
            </a:r>
            <a:r>
              <a:rPr lang="es-ES" altLang="es-ES" sz="1350" b="1" dirty="0" smtClean="0">
                <a:solidFill>
                  <a:srgbClr val="781256"/>
                </a:solidFill>
                <a:latin typeface="Arial" panose="020B0604020202020204" pitchFamily="34" charset="0"/>
                <a:cs typeface="Arial" panose="020B0604020202020204" pitchFamily="34" charset="0"/>
              </a:rPr>
              <a:t>puede</a:t>
            </a:r>
          </a:p>
          <a:p>
            <a:pPr algn="ctr">
              <a:spcBef>
                <a:spcPct val="0"/>
              </a:spcBef>
              <a:buFontTx/>
              <a:buNone/>
            </a:pPr>
            <a:r>
              <a:rPr lang="es-ES" altLang="es-ES" sz="1350" b="1" dirty="0" smtClean="0">
                <a:solidFill>
                  <a:srgbClr val="781256"/>
                </a:solidFill>
                <a:latin typeface="Arial" panose="020B0604020202020204" pitchFamily="34" charset="0"/>
                <a:cs typeface="Arial" panose="020B0604020202020204" pitchFamily="34" charset="0"/>
              </a:rPr>
              <a:t>discriminar </a:t>
            </a:r>
            <a:r>
              <a:rPr lang="es-ES" altLang="es-ES" sz="1350" b="1" dirty="0">
                <a:solidFill>
                  <a:srgbClr val="781256"/>
                </a:solidFill>
                <a:latin typeface="Arial" panose="020B0604020202020204" pitchFamily="34" charset="0"/>
                <a:cs typeface="Arial" panose="020B0604020202020204" pitchFamily="34" charset="0"/>
              </a:rPr>
              <a:t>el sensor</a:t>
            </a:r>
            <a:endParaRPr lang="es-ES" altLang="es-ES" sz="1350" dirty="0">
              <a:solidFill>
                <a:srgbClr val="781256"/>
              </a:solidFill>
              <a:latin typeface="Arial" panose="020B0604020202020204" pitchFamily="34" charset="0"/>
              <a:cs typeface="Arial" panose="020B0604020202020204" pitchFamily="34" charset="0"/>
            </a:endParaRPr>
          </a:p>
        </p:txBody>
      </p:sp>
      <p:sp>
        <p:nvSpPr>
          <p:cNvPr id="7" name="object 22"/>
          <p:cNvSpPr txBox="1">
            <a:spLocks noChangeArrowheads="1"/>
          </p:cNvSpPr>
          <p:nvPr/>
        </p:nvSpPr>
        <p:spPr bwMode="auto">
          <a:xfrm>
            <a:off x="1635919" y="2085975"/>
            <a:ext cx="5817394" cy="830997"/>
          </a:xfrm>
          <a:prstGeom prst="rect">
            <a:avLst/>
          </a:prstGeom>
          <a:solidFill>
            <a:schemeClr val="bg1"/>
          </a:solidFill>
          <a:ln>
            <a:noFill/>
          </a:ln>
        </p:spPr>
        <p:txBody>
          <a:bodyPr lIns="0" tIns="0" rIns="0" bIns="0">
            <a:spAutoFit/>
          </a:bodyPr>
          <a:lstStyle>
            <a:lvl1pPr marL="127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s-ES" altLang="es-ES" sz="1350" b="1" dirty="0">
                <a:solidFill>
                  <a:srgbClr val="781256"/>
                </a:solidFill>
                <a:latin typeface="Arial" panose="020B0604020202020204" pitchFamily="34" charset="0"/>
                <a:cs typeface="Arial" panose="020B0604020202020204" pitchFamily="34" charset="0"/>
              </a:rPr>
              <a:t>Será más útil cuanto mayor número de bandas proporcione y mientras  más estrechas sean estas, pues de este modo mayor será la capacidad  del sensor de producir una respuesta espectral del objeto observado y  en consecuencia de poder discriminar una cobertura de otra.</a:t>
            </a:r>
            <a:endParaRPr lang="es-ES" altLang="es-ES" sz="1350" dirty="0">
              <a:solidFill>
                <a:srgbClr val="781256"/>
              </a:solidFill>
              <a:latin typeface="Arial" panose="020B0604020202020204" pitchFamily="34" charset="0"/>
              <a:cs typeface="Arial" panose="020B0604020202020204" pitchFamily="34" charset="0"/>
            </a:endParaRPr>
          </a:p>
        </p:txBody>
      </p:sp>
      <p:sp>
        <p:nvSpPr>
          <p:cNvPr id="8" name="Rectángulo redondeado 7"/>
          <p:cNvSpPr/>
          <p:nvPr/>
        </p:nvSpPr>
        <p:spPr>
          <a:xfrm>
            <a:off x="441244" y="435630"/>
            <a:ext cx="2806065" cy="443004"/>
          </a:xfrm>
          <a:prstGeom prst="round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b="1" dirty="0"/>
              <a:t>RESOLUCIÓN ESPECTRAL</a:t>
            </a:r>
          </a:p>
        </p:txBody>
      </p:sp>
      <p:pic>
        <p:nvPicPr>
          <p:cNvPr id="9" name="Imagen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0634" y="435630"/>
            <a:ext cx="3198200" cy="734586"/>
          </a:xfrm>
          <a:prstGeom prst="rect">
            <a:avLst/>
          </a:prstGeom>
          <a:solidFill>
            <a:schemeClr val="bg1"/>
          </a:solidFill>
          <a:ln w="57150">
            <a:solidFill>
              <a:srgbClr val="781256"/>
            </a:solidFill>
          </a:ln>
          <a:extLst/>
        </p:spPr>
      </p:pic>
      <p:sp>
        <p:nvSpPr>
          <p:cNvPr id="10" name="object 17"/>
          <p:cNvSpPr/>
          <p:nvPr/>
        </p:nvSpPr>
        <p:spPr>
          <a:xfrm>
            <a:off x="2702224" y="3304021"/>
            <a:ext cx="5116610" cy="1787721"/>
          </a:xfrm>
          <a:prstGeom prst="rect">
            <a:avLst/>
          </a:prstGeom>
          <a:blipFill>
            <a:blip r:embed="rId3" cstate="print"/>
            <a:stretch>
              <a:fillRect/>
            </a:stretch>
          </a:blipFill>
          <a:ln w="57150">
            <a:solidFill>
              <a:srgbClr val="781256"/>
            </a:solidFill>
          </a:ln>
        </p:spPr>
        <p:txBody>
          <a:bodyPr wrap="square" lIns="0" tIns="0" rIns="0" bIns="0" rtlCol="0"/>
          <a:lstStyle/>
          <a:p>
            <a:endParaRPr sz="1050"/>
          </a:p>
        </p:txBody>
      </p:sp>
      <p:sp>
        <p:nvSpPr>
          <p:cNvPr id="11" name="Rectángulo 10"/>
          <p:cNvSpPr/>
          <p:nvPr/>
        </p:nvSpPr>
        <p:spPr>
          <a:xfrm>
            <a:off x="859398" y="3426285"/>
            <a:ext cx="1615670" cy="1558226"/>
          </a:xfrm>
          <a:prstGeom prst="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u="sng" dirty="0"/>
              <a:t>Banda: </a:t>
            </a:r>
            <a:r>
              <a:rPr lang="es-ES" sz="1200" b="1" dirty="0"/>
              <a:t>es una región del espectro electromagnético en la que los sensores  pueden captar información</a:t>
            </a:r>
          </a:p>
        </p:txBody>
      </p:sp>
    </p:spTree>
    <p:extLst>
      <p:ext uri="{BB962C8B-B14F-4D97-AF65-F5344CB8AC3E}">
        <p14:creationId xmlns:p14="http://schemas.microsoft.com/office/powerpoint/2010/main" val="1391194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544191" y="281321"/>
            <a:ext cx="7657908" cy="657563"/>
          </a:xfrm>
          <a:prstGeom prst="round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APLICACIONES ESPECTRALES: HACEN REFERENCIA AL ANÁLISIS Y ESTUDIO A TRAVÉS DE IMÁGENES MULTI E HIPERESPECTRALES EN DIVERSAS DISCIPLINAS Y CAMPOS DE DESARROLLO</a:t>
            </a:r>
            <a:endParaRPr lang="es-ES" sz="1200" b="1" dirty="0"/>
          </a:p>
        </p:txBody>
      </p:sp>
      <p:pic>
        <p:nvPicPr>
          <p:cNvPr id="6" name="Picture 2" descr="http://www.vitivinicultura.net/wp-content/uploads/2014/08/indice-de-vegetacion-viticultura-precis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73" y="3425013"/>
            <a:ext cx="2508307" cy="1653307"/>
          </a:xfrm>
          <a:prstGeom prst="rect">
            <a:avLst/>
          </a:prstGeom>
          <a:noFill/>
          <a:ln w="28575">
            <a:solidFill>
              <a:srgbClr val="781256"/>
            </a:solidFill>
          </a:ln>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512" y="3425014"/>
            <a:ext cx="2735091" cy="1656156"/>
          </a:xfrm>
          <a:prstGeom prst="rect">
            <a:avLst/>
          </a:prstGeom>
          <a:noFill/>
          <a:ln w="28575">
            <a:solidFill>
              <a:srgbClr val="781256"/>
            </a:solidFill>
          </a:ln>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526" y="1053635"/>
            <a:ext cx="3566200" cy="2268539"/>
          </a:xfrm>
          <a:prstGeom prst="rect">
            <a:avLst/>
          </a:prstGeom>
          <a:noFill/>
          <a:ln w="28575">
            <a:solidFill>
              <a:srgbClr val="781256"/>
            </a:solidFill>
          </a:ln>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191" y="1041723"/>
            <a:ext cx="3787177" cy="228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pbs.twimg.com/media/CBVWtW0WkAAIjy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8674" y="3426162"/>
            <a:ext cx="2433975" cy="1652158"/>
          </a:xfrm>
          <a:prstGeom prst="rect">
            <a:avLst/>
          </a:prstGeom>
          <a:noFill/>
          <a:ln w="28575">
            <a:solidFill>
              <a:srgbClr val="78125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327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p:cNvSpPr/>
          <p:nvPr/>
        </p:nvSpPr>
        <p:spPr>
          <a:xfrm>
            <a:off x="3036629" y="1558367"/>
            <a:ext cx="4913818" cy="2444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5" name="Rectángulo redondeado 4"/>
          <p:cNvSpPr/>
          <p:nvPr/>
        </p:nvSpPr>
        <p:spPr>
          <a:xfrm>
            <a:off x="1257431" y="592786"/>
            <a:ext cx="1462178" cy="394658"/>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¿PROBLEMA?</a:t>
            </a:r>
            <a:endParaRPr lang="es-ES" sz="1050" b="1" dirty="0"/>
          </a:p>
        </p:txBody>
      </p:sp>
      <p:sp>
        <p:nvSpPr>
          <p:cNvPr id="6" name="Flecha derecha 5"/>
          <p:cNvSpPr/>
          <p:nvPr/>
        </p:nvSpPr>
        <p:spPr>
          <a:xfrm rot="5400000">
            <a:off x="1667474" y="1146744"/>
            <a:ext cx="570923" cy="252323"/>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7" name="Flecha derecha 6"/>
          <p:cNvSpPr/>
          <p:nvPr/>
        </p:nvSpPr>
        <p:spPr>
          <a:xfrm>
            <a:off x="2719609" y="676893"/>
            <a:ext cx="1526875" cy="226444"/>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8" name="Rectángulo redondeado 7"/>
          <p:cNvSpPr/>
          <p:nvPr/>
        </p:nvSpPr>
        <p:spPr>
          <a:xfrm>
            <a:off x="4330590" y="578266"/>
            <a:ext cx="2173857" cy="40917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PROPUESTA</a:t>
            </a:r>
            <a:endParaRPr lang="es-ES" sz="1050" b="1" dirty="0"/>
          </a:p>
        </p:txBody>
      </p:sp>
      <p:sp>
        <p:nvSpPr>
          <p:cNvPr id="9" name="Flecha abajo 8"/>
          <p:cNvSpPr/>
          <p:nvPr/>
        </p:nvSpPr>
        <p:spPr>
          <a:xfrm>
            <a:off x="5275182" y="1033529"/>
            <a:ext cx="284672" cy="376540"/>
          </a:xfrm>
          <a:prstGeom prst="down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0" name="Rectángulo redondeado 9"/>
          <p:cNvSpPr/>
          <p:nvPr/>
        </p:nvSpPr>
        <p:spPr>
          <a:xfrm>
            <a:off x="3167642" y="1450034"/>
            <a:ext cx="5242159" cy="60915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GENERAR UNA BASE DE DATOS COMPLETA MEDIANTE LA INTERACCIÓN, EXTRACCIÓN Y ANÁLISIS DE VALORES ESPECTRALES, TOPOGRÁGICOS Y AMBIENTALES PROVENIENTES DE SENSORES REMOTOS EN </a:t>
            </a:r>
            <a:r>
              <a:rPr lang="es-ES" sz="900" b="1" dirty="0">
                <a:solidFill>
                  <a:schemeClr val="bg1"/>
                </a:solidFill>
              </a:rPr>
              <a:t>R</a:t>
            </a:r>
            <a:endParaRPr lang="es-ES" sz="900" b="1" dirty="0">
              <a:solidFill>
                <a:schemeClr val="bg1"/>
              </a:solidFill>
            </a:endParaRPr>
          </a:p>
        </p:txBody>
      </p:sp>
      <p:sp>
        <p:nvSpPr>
          <p:cNvPr id="11" name="Rectángulo redondeado 10"/>
          <p:cNvSpPr/>
          <p:nvPr/>
        </p:nvSpPr>
        <p:spPr>
          <a:xfrm>
            <a:off x="3167642" y="2217731"/>
            <a:ext cx="5242159" cy="503572"/>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CALCULAR MÚLTIPLES INDICES ESPECTRALES DERIVADOS DE ALGEBRA DE BANDAS QUE OCUPEN LA MAYOR PARTE DE LAS BANDAS EN R</a:t>
            </a:r>
            <a:endParaRPr lang="es-ES" sz="900" b="1" dirty="0"/>
          </a:p>
        </p:txBody>
      </p:sp>
      <p:sp>
        <p:nvSpPr>
          <p:cNvPr id="12" name="Rectángulo redondeado 11"/>
          <p:cNvSpPr/>
          <p:nvPr/>
        </p:nvSpPr>
        <p:spPr>
          <a:xfrm>
            <a:off x="3167642" y="2878767"/>
            <a:ext cx="5242159" cy="49963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ESCOGER UN ÍNDICE PARA PROBAR SU ESTIMACIÓN EN BASE A OTROS ÍNDICES Y VARIABLES (AHORRO EN PROCESAMIENTO Y TIEMPO)</a:t>
            </a:r>
            <a:endParaRPr lang="es-ES" sz="900" b="1" dirty="0"/>
          </a:p>
        </p:txBody>
      </p:sp>
      <p:sp>
        <p:nvSpPr>
          <p:cNvPr id="14" name="Rectángulo redondeado 13"/>
          <p:cNvSpPr/>
          <p:nvPr/>
        </p:nvSpPr>
        <p:spPr>
          <a:xfrm>
            <a:off x="3167643" y="3486731"/>
            <a:ext cx="5242159" cy="457245"/>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 b="1" dirty="0"/>
              <a:t>CORROBORAR SU COMPORTAMIENTO DENTRO DEL ÁRBOL DE DECISIÓN CON VARIABLES  TOPOGRÁFICAS Y CLIMÁTICAS</a:t>
            </a:r>
            <a:endParaRPr lang="es-ES" sz="900" b="1" dirty="0"/>
          </a:p>
        </p:txBody>
      </p:sp>
      <p:sp>
        <p:nvSpPr>
          <p:cNvPr id="13" name="Rectángulo redondeado 12"/>
          <p:cNvSpPr/>
          <p:nvPr/>
        </p:nvSpPr>
        <p:spPr>
          <a:xfrm>
            <a:off x="1300293" y="4113575"/>
            <a:ext cx="1557608" cy="904562"/>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CONSTRUCCIÓN DIRECTA DE LA BASE DE DATOS COMPLETA A TRAVÉS DE R </a:t>
            </a:r>
            <a:endParaRPr lang="es-ES" sz="1050" b="1" dirty="0"/>
          </a:p>
        </p:txBody>
      </p:sp>
      <p:sp>
        <p:nvSpPr>
          <p:cNvPr id="15" name="Elipse 14"/>
          <p:cNvSpPr/>
          <p:nvPr/>
        </p:nvSpPr>
        <p:spPr>
          <a:xfrm>
            <a:off x="4104146" y="4281281"/>
            <a:ext cx="2626744" cy="796705"/>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 BASE DE DATOS</a:t>
            </a:r>
          </a:p>
          <a:p>
            <a:pPr algn="ctr"/>
            <a:r>
              <a:rPr lang="es-ES" sz="1050" b="1" dirty="0"/>
              <a:t> +</a:t>
            </a:r>
          </a:p>
          <a:p>
            <a:pPr algn="ctr"/>
            <a:r>
              <a:rPr lang="es-ES" sz="1050" b="1" dirty="0"/>
              <a:t> ARBOL DE DECISION</a:t>
            </a:r>
            <a:endParaRPr lang="es-ES" sz="1050" b="1" dirty="0"/>
          </a:p>
        </p:txBody>
      </p:sp>
      <p:sp>
        <p:nvSpPr>
          <p:cNvPr id="17" name="Flecha derecha 16"/>
          <p:cNvSpPr/>
          <p:nvPr/>
        </p:nvSpPr>
        <p:spPr>
          <a:xfrm>
            <a:off x="2857900" y="4509006"/>
            <a:ext cx="1153647" cy="296800"/>
          </a:xfrm>
          <a:prstGeom prst="right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8" name="Flecha abajo 17"/>
          <p:cNvSpPr/>
          <p:nvPr/>
        </p:nvSpPr>
        <p:spPr>
          <a:xfrm>
            <a:off x="5289740" y="4002376"/>
            <a:ext cx="255556" cy="278905"/>
          </a:xfrm>
          <a:prstGeom prst="down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pic>
        <p:nvPicPr>
          <p:cNvPr id="1028" name="Picture 4" descr="Resultado de imagen para mucho tiemp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9103" y="1614025"/>
            <a:ext cx="1021715" cy="10247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precio ca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103" y="2848598"/>
            <a:ext cx="1012805" cy="859350"/>
          </a:xfrm>
          <a:prstGeom prst="rect">
            <a:avLst/>
          </a:prstGeom>
          <a:noFill/>
          <a:extLst>
            <a:ext uri="{909E8E84-426E-40DD-AFC4-6F175D3DCCD1}">
              <a14:hiddenFill xmlns:a14="http://schemas.microsoft.com/office/drawing/2010/main">
                <a:solidFill>
                  <a:srgbClr val="FFFFFF"/>
                </a:solidFill>
              </a14:hiddenFill>
            </a:ext>
          </a:extLst>
        </p:spPr>
      </p:pic>
      <p:sp>
        <p:nvSpPr>
          <p:cNvPr id="22" name="Más 21"/>
          <p:cNvSpPr/>
          <p:nvPr/>
        </p:nvSpPr>
        <p:spPr>
          <a:xfrm>
            <a:off x="1781339" y="2609266"/>
            <a:ext cx="278498" cy="251786"/>
          </a:xfrm>
          <a:prstGeom prst="mathPl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23" name="Rectángulo 22"/>
          <p:cNvSpPr/>
          <p:nvPr/>
        </p:nvSpPr>
        <p:spPr>
          <a:xfrm>
            <a:off x="1341540" y="1597184"/>
            <a:ext cx="1235734" cy="2177563"/>
          </a:xfrm>
          <a:prstGeom prst="rect">
            <a:avLst/>
          </a:prstGeom>
          <a:no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a:p>
        </p:txBody>
      </p:sp>
      <p:sp>
        <p:nvSpPr>
          <p:cNvPr id="16" name="Rectángulo 15"/>
          <p:cNvSpPr/>
          <p:nvPr/>
        </p:nvSpPr>
        <p:spPr>
          <a:xfrm>
            <a:off x="68752" y="51703"/>
            <a:ext cx="7315200" cy="348886"/>
          </a:xfrm>
          <a:prstGeom prst="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smtClean="0"/>
              <a:t>ANÁLISIS DE UN CASO PRÁCTICO SIMPLE CON R APLICADO A LA VEGETACIÓN</a:t>
            </a:r>
            <a:endParaRPr lang="es-ES" b="1" dirty="0"/>
          </a:p>
        </p:txBody>
      </p:sp>
    </p:spTree>
    <p:extLst>
      <p:ext uri="{BB962C8B-B14F-4D97-AF65-F5344CB8AC3E}">
        <p14:creationId xmlns:p14="http://schemas.microsoft.com/office/powerpoint/2010/main" val="1489367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171980" y="329890"/>
            <a:ext cx="3808754" cy="472317"/>
          </a:xfrm>
          <a:prstGeom prst="roundRect">
            <a:avLst/>
          </a:prstGeom>
          <a:solidFill>
            <a:srgbClr val="781256"/>
          </a:solidFill>
          <a:ln>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VARIABLES A UTILIZAR EN EL MODELO</a:t>
            </a:r>
            <a:endParaRPr lang="es-ES" b="1" dirty="0"/>
          </a:p>
        </p:txBody>
      </p:sp>
      <p:sp>
        <p:nvSpPr>
          <p:cNvPr id="6" name="Rectángulo redondeado 5"/>
          <p:cNvSpPr/>
          <p:nvPr/>
        </p:nvSpPr>
        <p:spPr>
          <a:xfrm>
            <a:off x="1251365" y="1152787"/>
            <a:ext cx="6560389" cy="1138728"/>
          </a:xfrm>
          <a:prstGeom prst="roundRect">
            <a:avLst/>
          </a:prstGeom>
          <a:solidFill>
            <a:schemeClr val="accent2">
              <a:lumMod val="50000"/>
            </a:schemeClr>
          </a:solid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EL ENFOQUE DEL PROBLEMA SE ORIENTARÁ A LA CREACIÓN DE UNA BASE DE DATOS A TRAVÉS DE LA EXTRACCIÓN DE VALORES PROCESADOS EN IMÁGENES SATELITALES EN “R” PARA FINALMENTE HACER UNA ESTIMACIÓN DEL ESTADO DE VIGOROSIDAD DE LA VEGETACIÓN EN TORNO A SU HIDRATACIÓN, CONTENIDO DE CLOROFILA E INTERACCIÓN CON VARIABLES GEOGRÁFICAS DEL ENTORNO Y MEDIAMBIENTALES</a:t>
            </a:r>
            <a:endParaRPr lang="es-ES" sz="1050" b="1" dirty="0"/>
          </a:p>
        </p:txBody>
      </p:sp>
      <p:sp>
        <p:nvSpPr>
          <p:cNvPr id="7" name="Rectángulo redondeado 6"/>
          <p:cNvSpPr/>
          <p:nvPr/>
        </p:nvSpPr>
        <p:spPr>
          <a:xfrm>
            <a:off x="1432519" y="2688199"/>
            <a:ext cx="1591574" cy="4075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AMBIENTALES</a:t>
            </a:r>
            <a:endParaRPr lang="es-ES" sz="1200" b="1" dirty="0"/>
          </a:p>
        </p:txBody>
      </p:sp>
      <p:sp>
        <p:nvSpPr>
          <p:cNvPr id="8" name="Rectángulo redondeado 7"/>
          <p:cNvSpPr/>
          <p:nvPr/>
        </p:nvSpPr>
        <p:spPr>
          <a:xfrm>
            <a:off x="3682936" y="2681729"/>
            <a:ext cx="1702640" cy="41406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INDICES ESPECTRALES</a:t>
            </a:r>
            <a:endParaRPr lang="es-ES" sz="1200" b="1" dirty="0"/>
          </a:p>
        </p:txBody>
      </p:sp>
      <p:sp>
        <p:nvSpPr>
          <p:cNvPr id="9" name="Rectángulo redondeado 8"/>
          <p:cNvSpPr/>
          <p:nvPr/>
        </p:nvSpPr>
        <p:spPr>
          <a:xfrm>
            <a:off x="5998049" y="2688199"/>
            <a:ext cx="1617453" cy="41406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t>TOPOGRÁFICAS</a:t>
            </a:r>
            <a:endParaRPr lang="es-ES" sz="1200" b="1" dirty="0"/>
          </a:p>
        </p:txBody>
      </p:sp>
      <p:cxnSp>
        <p:nvCxnSpPr>
          <p:cNvPr id="11" name="Conector recto de flecha 10"/>
          <p:cNvCxnSpPr>
            <a:stCxn id="6" idx="2"/>
            <a:endCxn id="7" idx="0"/>
          </p:cNvCxnSpPr>
          <p:nvPr/>
        </p:nvCxnSpPr>
        <p:spPr>
          <a:xfrm flipH="1">
            <a:off x="2228306" y="2291515"/>
            <a:ext cx="2303254" cy="396684"/>
          </a:xfrm>
          <a:prstGeom prst="straightConnector1">
            <a:avLst/>
          </a:prstGeom>
          <a:ln w="28575">
            <a:solidFill>
              <a:srgbClr val="78125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12"/>
          <p:cNvCxnSpPr>
            <a:stCxn id="6" idx="2"/>
            <a:endCxn id="8" idx="0"/>
          </p:cNvCxnSpPr>
          <p:nvPr/>
        </p:nvCxnSpPr>
        <p:spPr>
          <a:xfrm>
            <a:off x="4531560" y="2291515"/>
            <a:ext cx="2696" cy="390214"/>
          </a:xfrm>
          <a:prstGeom prst="line">
            <a:avLst/>
          </a:prstGeom>
          <a:ln w="28575">
            <a:solidFill>
              <a:srgbClr val="78125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14"/>
          <p:cNvCxnSpPr>
            <a:stCxn id="6" idx="2"/>
            <a:endCxn id="9" idx="0"/>
          </p:cNvCxnSpPr>
          <p:nvPr/>
        </p:nvCxnSpPr>
        <p:spPr>
          <a:xfrm>
            <a:off x="4531560" y="2291515"/>
            <a:ext cx="2275216" cy="396684"/>
          </a:xfrm>
          <a:prstGeom prst="line">
            <a:avLst/>
          </a:prstGeom>
          <a:ln w="28575">
            <a:solidFill>
              <a:srgbClr val="781256"/>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a:xfrm>
            <a:off x="1477808" y="3322240"/>
            <a:ext cx="1500997" cy="989881"/>
          </a:xfrm>
          <a:prstGeom prst="rect">
            <a:avLst/>
          </a:prstGeom>
          <a:solidFill>
            <a:srgbClr val="7030A0"/>
          </a:solid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a:buFont typeface="Arial" panose="020B0604020202020204" pitchFamily="34" charset="0"/>
              <a:buChar char="•"/>
            </a:pPr>
            <a:r>
              <a:rPr lang="es-ES" sz="1200" b="1" dirty="0"/>
              <a:t>Radiación Solar</a:t>
            </a:r>
          </a:p>
          <a:p>
            <a:pPr marL="214313" indent="-214313" algn="just">
              <a:buFont typeface="Arial" panose="020B0604020202020204" pitchFamily="34" charset="0"/>
              <a:buChar char="•"/>
            </a:pPr>
            <a:r>
              <a:rPr lang="es-ES" sz="1200" b="1" dirty="0"/>
              <a:t>Temperatura</a:t>
            </a:r>
          </a:p>
        </p:txBody>
      </p:sp>
      <p:sp>
        <p:nvSpPr>
          <p:cNvPr id="17" name="Rectángulo 16"/>
          <p:cNvSpPr/>
          <p:nvPr/>
        </p:nvSpPr>
        <p:spPr>
          <a:xfrm>
            <a:off x="3781060" y="3322240"/>
            <a:ext cx="1500997" cy="1436299"/>
          </a:xfrm>
          <a:prstGeom prst="rect">
            <a:avLst/>
          </a:prstGeom>
          <a:solidFill>
            <a:srgbClr val="7030A0"/>
          </a:solid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a:buFont typeface="Arial" panose="020B0604020202020204" pitchFamily="34" charset="0"/>
              <a:buChar char="•"/>
            </a:pPr>
            <a:r>
              <a:rPr lang="es-ES" sz="1200" b="1" dirty="0"/>
              <a:t>NDVI</a:t>
            </a:r>
          </a:p>
          <a:p>
            <a:pPr marL="214313" indent="-214313" algn="just">
              <a:buFont typeface="Arial" panose="020B0604020202020204" pitchFamily="34" charset="0"/>
              <a:buChar char="•"/>
            </a:pPr>
            <a:r>
              <a:rPr lang="es-ES" sz="1200" b="1" dirty="0"/>
              <a:t>NDWI</a:t>
            </a:r>
          </a:p>
          <a:p>
            <a:pPr marL="214313" indent="-214313" algn="just">
              <a:buFont typeface="Arial" panose="020B0604020202020204" pitchFamily="34" charset="0"/>
              <a:buChar char="•"/>
            </a:pPr>
            <a:r>
              <a:rPr lang="es-ES" sz="1200" b="1" dirty="0"/>
              <a:t>NPRCI</a:t>
            </a:r>
          </a:p>
          <a:p>
            <a:pPr marL="214313" indent="-214313" algn="just">
              <a:buFont typeface="Arial" panose="020B0604020202020204" pitchFamily="34" charset="0"/>
              <a:buChar char="•"/>
            </a:pPr>
            <a:r>
              <a:rPr lang="es-ES" sz="1200" b="1" dirty="0"/>
              <a:t>NDMI</a:t>
            </a:r>
          </a:p>
          <a:p>
            <a:pPr marL="214313" indent="-214313" algn="just">
              <a:buFont typeface="Arial" panose="020B0604020202020204" pitchFamily="34" charset="0"/>
              <a:buChar char="•"/>
            </a:pPr>
            <a:r>
              <a:rPr lang="es-ES" sz="1200" b="1" dirty="0"/>
              <a:t>AVI</a:t>
            </a:r>
          </a:p>
          <a:p>
            <a:pPr marL="214313" indent="-214313" algn="just">
              <a:buFont typeface="Arial" panose="020B0604020202020204" pitchFamily="34" charset="0"/>
              <a:buChar char="•"/>
            </a:pPr>
            <a:r>
              <a:rPr lang="es-ES" sz="1200" b="1" dirty="0"/>
              <a:t>SI</a:t>
            </a:r>
          </a:p>
        </p:txBody>
      </p:sp>
      <p:sp>
        <p:nvSpPr>
          <p:cNvPr id="18" name="Rectángulo 17"/>
          <p:cNvSpPr/>
          <p:nvPr/>
        </p:nvSpPr>
        <p:spPr>
          <a:xfrm>
            <a:off x="6071373" y="3322240"/>
            <a:ext cx="1500997" cy="989882"/>
          </a:xfrm>
          <a:prstGeom prst="rect">
            <a:avLst/>
          </a:prstGeom>
          <a:solidFill>
            <a:srgbClr val="7030A0"/>
          </a:solidFill>
          <a:ln w="28575">
            <a:solidFill>
              <a:srgbClr val="7812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just">
              <a:buFont typeface="Arial" panose="020B0604020202020204" pitchFamily="34" charset="0"/>
              <a:buChar char="•"/>
            </a:pPr>
            <a:r>
              <a:rPr lang="es-ES" sz="1200" b="1" dirty="0"/>
              <a:t>Elevación</a:t>
            </a:r>
          </a:p>
          <a:p>
            <a:pPr marL="214313" indent="-214313" algn="just">
              <a:buFont typeface="Arial" panose="020B0604020202020204" pitchFamily="34" charset="0"/>
              <a:buChar char="•"/>
            </a:pPr>
            <a:r>
              <a:rPr lang="es-ES" sz="1200" b="1" dirty="0"/>
              <a:t>Pendiente</a:t>
            </a:r>
          </a:p>
          <a:p>
            <a:pPr marL="214313" indent="-214313" algn="just">
              <a:buFont typeface="Arial" panose="020B0604020202020204" pitchFamily="34" charset="0"/>
              <a:buChar char="•"/>
            </a:pPr>
            <a:r>
              <a:rPr lang="es-ES" sz="1200" b="1" dirty="0"/>
              <a:t>Orientación</a:t>
            </a:r>
          </a:p>
        </p:txBody>
      </p:sp>
      <p:cxnSp>
        <p:nvCxnSpPr>
          <p:cNvPr id="20" name="Conector recto 19"/>
          <p:cNvCxnSpPr>
            <a:stCxn id="7" idx="2"/>
            <a:endCxn id="16" idx="0"/>
          </p:cNvCxnSpPr>
          <p:nvPr/>
        </p:nvCxnSpPr>
        <p:spPr>
          <a:xfrm>
            <a:off x="2228306" y="3095797"/>
            <a:ext cx="0" cy="226443"/>
          </a:xfrm>
          <a:prstGeom prst="line">
            <a:avLst/>
          </a:prstGeom>
          <a:ln w="28575">
            <a:solidFill>
              <a:srgbClr val="781256"/>
            </a:solidFill>
          </a:ln>
        </p:spPr>
        <p:style>
          <a:lnRef idx="1">
            <a:schemeClr val="accent1"/>
          </a:lnRef>
          <a:fillRef idx="0">
            <a:schemeClr val="accent1"/>
          </a:fillRef>
          <a:effectRef idx="0">
            <a:schemeClr val="accent1"/>
          </a:effectRef>
          <a:fontRef idx="minor">
            <a:schemeClr val="tx1"/>
          </a:fontRef>
        </p:style>
      </p:cxnSp>
      <p:cxnSp>
        <p:nvCxnSpPr>
          <p:cNvPr id="24" name="Conector recto 23"/>
          <p:cNvCxnSpPr>
            <a:stCxn id="8" idx="2"/>
            <a:endCxn id="17" idx="0"/>
          </p:cNvCxnSpPr>
          <p:nvPr/>
        </p:nvCxnSpPr>
        <p:spPr>
          <a:xfrm flipH="1">
            <a:off x="4531559" y="3095797"/>
            <a:ext cx="2697" cy="226443"/>
          </a:xfrm>
          <a:prstGeom prst="line">
            <a:avLst/>
          </a:prstGeom>
          <a:ln w="28575">
            <a:solidFill>
              <a:srgbClr val="781256"/>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6806776" y="3102267"/>
            <a:ext cx="15096" cy="219973"/>
          </a:xfrm>
          <a:prstGeom prst="line">
            <a:avLst/>
          </a:prstGeom>
          <a:ln w="28575">
            <a:solidFill>
              <a:srgbClr val="7812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317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113598" y="30418"/>
            <a:ext cx="3293132" cy="375249"/>
          </a:xfrm>
          <a:prstGeom prst="roundRect">
            <a:avLst/>
          </a:prstGeom>
          <a:solidFill>
            <a:srgbClr val="781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t>GENERACIÓN DE BASE DE DATOS EN R</a:t>
            </a:r>
            <a:endParaRPr lang="es-ES" sz="1050" b="1" dirty="0"/>
          </a:p>
        </p:txBody>
      </p:sp>
      <p:sp>
        <p:nvSpPr>
          <p:cNvPr id="6" name="Rectángulo 5"/>
          <p:cNvSpPr/>
          <p:nvPr/>
        </p:nvSpPr>
        <p:spPr>
          <a:xfrm>
            <a:off x="4930527" y="70341"/>
            <a:ext cx="2872594" cy="29761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050" b="1" dirty="0">
                <a:solidFill>
                  <a:srgbClr val="781256"/>
                </a:solidFill>
              </a:rPr>
              <a:t>INDICES ESPECTRALES:</a:t>
            </a:r>
            <a:endParaRPr lang="es-ES" sz="1050" b="1" dirty="0">
              <a:solidFill>
                <a:srgbClr val="781256"/>
              </a:solidFill>
            </a:endParaRPr>
          </a:p>
        </p:txBody>
      </p:sp>
      <p:sp>
        <p:nvSpPr>
          <p:cNvPr id="9" name="Rectángulo 8"/>
          <p:cNvSpPr/>
          <p:nvPr/>
        </p:nvSpPr>
        <p:spPr>
          <a:xfrm>
            <a:off x="1899547" y="549058"/>
            <a:ext cx="931648" cy="3979810"/>
          </a:xfrm>
          <a:prstGeom prst="rect">
            <a:avLst/>
          </a:prstGeom>
          <a:solidFill>
            <a:schemeClr val="accent4">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b="1" dirty="0"/>
          </a:p>
          <a:p>
            <a:pPr algn="ctr"/>
            <a:r>
              <a:rPr lang="es-ES" sz="1050" b="1" u="sng" dirty="0"/>
              <a:t>NDWI</a:t>
            </a:r>
          </a:p>
          <a:p>
            <a:pPr algn="ctr"/>
            <a:endParaRPr lang="es-ES" sz="900" dirty="0"/>
          </a:p>
          <a:p>
            <a:pPr algn="ctr"/>
            <a:r>
              <a:rPr lang="es-ES" sz="900" dirty="0"/>
              <a:t>El Índice </a:t>
            </a:r>
            <a:r>
              <a:rPr lang="es-ES" sz="900" dirty="0"/>
              <a:t>Normalizado de Agua está </a:t>
            </a:r>
            <a:r>
              <a:rPr lang="es-ES" sz="900" dirty="0"/>
              <a:t>altamente </a:t>
            </a:r>
            <a:r>
              <a:rPr lang="es-ES" sz="900" dirty="0"/>
              <a:t>asociado </a:t>
            </a:r>
            <a:r>
              <a:rPr lang="es-ES" sz="900" dirty="0"/>
              <a:t>con los cambios en el contenido de agua de la </a:t>
            </a:r>
            <a:r>
              <a:rPr lang="es-ES" sz="900" dirty="0"/>
              <a:t>vegetación. La </a:t>
            </a:r>
            <a:r>
              <a:rPr lang="es-ES" sz="900" dirty="0"/>
              <a:t>respuesta de la banda </a:t>
            </a:r>
            <a:r>
              <a:rPr lang="es-ES" sz="900" dirty="0"/>
              <a:t>NIR se </a:t>
            </a:r>
            <a:r>
              <a:rPr lang="es-ES" sz="900" dirty="0"/>
              <a:t>correlaciona con la estructura interna de la hoja y el contenido de materia seca de la hoja, excluyendo el contenido de agua</a:t>
            </a:r>
            <a:r>
              <a:rPr lang="es-ES" sz="900" dirty="0"/>
              <a:t>.</a:t>
            </a:r>
          </a:p>
          <a:p>
            <a:pPr algn="ctr"/>
            <a:endParaRPr lang="es-ES" sz="900" dirty="0"/>
          </a:p>
        </p:txBody>
      </p:sp>
      <p:sp>
        <p:nvSpPr>
          <p:cNvPr id="11" name="Rectángulo 10"/>
          <p:cNvSpPr/>
          <p:nvPr/>
        </p:nvSpPr>
        <p:spPr>
          <a:xfrm>
            <a:off x="4793949" y="549058"/>
            <a:ext cx="919226" cy="3979812"/>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b="1" dirty="0"/>
          </a:p>
          <a:p>
            <a:pPr algn="ctr"/>
            <a:r>
              <a:rPr lang="es-ES" sz="1050" b="1" u="sng" dirty="0"/>
              <a:t>NDMI</a:t>
            </a:r>
          </a:p>
          <a:p>
            <a:pPr algn="ctr"/>
            <a:endParaRPr lang="es-ES" sz="900" dirty="0"/>
          </a:p>
          <a:p>
            <a:pPr algn="ctr"/>
            <a:r>
              <a:rPr lang="es-ES" sz="900" dirty="0"/>
              <a:t>El Índice de Humedad </a:t>
            </a:r>
            <a:r>
              <a:rPr lang="es-ES" sz="900" dirty="0"/>
              <a:t>Normalizada se </a:t>
            </a:r>
            <a:r>
              <a:rPr lang="es-ES" sz="900" dirty="0"/>
              <a:t>utiliza en combinación con otros índices de vegetación (NDVI y / o AVI), que está asociado con la humedad de la vegetación. NDMI </a:t>
            </a:r>
            <a:r>
              <a:rPr lang="es-ES" sz="900" dirty="0"/>
              <a:t>utiliza el NIR y SWIR para </a:t>
            </a:r>
            <a:r>
              <a:rPr lang="es-ES" sz="900" dirty="0"/>
              <a:t>capturar las variaciones de humedad en las áreas de vegetación.</a:t>
            </a:r>
          </a:p>
          <a:p>
            <a:pPr algn="ctr"/>
            <a:endParaRPr lang="es-ES" sz="900" dirty="0"/>
          </a:p>
          <a:p>
            <a:pPr algn="ctr"/>
            <a:endParaRPr lang="es-ES" sz="900" dirty="0"/>
          </a:p>
        </p:txBody>
      </p:sp>
      <p:sp>
        <p:nvSpPr>
          <p:cNvPr id="12" name="Rectángulo 11"/>
          <p:cNvSpPr/>
          <p:nvPr/>
        </p:nvSpPr>
        <p:spPr>
          <a:xfrm>
            <a:off x="6106471" y="549058"/>
            <a:ext cx="949463" cy="3958230"/>
          </a:xfrm>
          <a:prstGeom prst="rect">
            <a:avLst/>
          </a:prstGeom>
          <a:solidFill>
            <a:schemeClr val="accent3">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b="1" dirty="0"/>
          </a:p>
          <a:p>
            <a:pPr algn="ctr"/>
            <a:endParaRPr lang="es-ES" sz="1050" b="1" u="sng" dirty="0" smtClean="0"/>
          </a:p>
          <a:p>
            <a:pPr algn="ctr"/>
            <a:endParaRPr lang="es-ES" sz="1050" b="1" u="sng" dirty="0"/>
          </a:p>
          <a:p>
            <a:pPr algn="ctr"/>
            <a:r>
              <a:rPr lang="es-ES" sz="1050" b="1" u="sng" dirty="0" smtClean="0"/>
              <a:t>AVI</a:t>
            </a:r>
            <a:endParaRPr lang="es-ES" sz="1050" b="1" u="sng" dirty="0"/>
          </a:p>
          <a:p>
            <a:pPr algn="ctr"/>
            <a:endParaRPr lang="es-ES" sz="900" dirty="0"/>
          </a:p>
          <a:p>
            <a:pPr algn="ctr"/>
            <a:r>
              <a:rPr lang="es-ES" sz="900" dirty="0"/>
              <a:t>AVI se usa en estudios de vegetación para monitorear las variaciones de cultivos y bosques a través del tiempo. A través de la combinación multitemporal de AVI y NDVI, los usuarios pueden discriminar diferentes tipos de vegetación y extraer características / parámetros </a:t>
            </a:r>
            <a:r>
              <a:rPr lang="es-ES" sz="900" dirty="0"/>
              <a:t>fenológicos</a:t>
            </a:r>
          </a:p>
          <a:p>
            <a:pPr algn="ctr"/>
            <a:endParaRPr lang="es-ES" sz="900" dirty="0"/>
          </a:p>
          <a:p>
            <a:pPr algn="ctr"/>
            <a:endParaRPr lang="es-ES" sz="900" dirty="0"/>
          </a:p>
        </p:txBody>
      </p:sp>
      <p:sp>
        <p:nvSpPr>
          <p:cNvPr id="13" name="Rectángulo 12"/>
          <p:cNvSpPr/>
          <p:nvPr/>
        </p:nvSpPr>
        <p:spPr>
          <a:xfrm>
            <a:off x="7388748" y="549058"/>
            <a:ext cx="1000530" cy="3958228"/>
          </a:xfrm>
          <a:prstGeom prst="rect">
            <a:avLst/>
          </a:prstGeom>
          <a:solidFill>
            <a:srgbClr val="B30D8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50" b="1" u="sng" dirty="0" smtClean="0"/>
          </a:p>
          <a:p>
            <a:pPr algn="ctr"/>
            <a:r>
              <a:rPr lang="es-ES" sz="1050" b="1" u="sng" dirty="0" smtClean="0"/>
              <a:t>SI</a:t>
            </a:r>
            <a:endParaRPr lang="es-ES" sz="1050" b="1" u="sng" dirty="0"/>
          </a:p>
          <a:p>
            <a:pPr algn="ctr"/>
            <a:endParaRPr lang="es-ES" sz="900" dirty="0"/>
          </a:p>
          <a:p>
            <a:pPr algn="ctr"/>
            <a:r>
              <a:rPr lang="es-ES" sz="900" dirty="0"/>
              <a:t>Las características de la sombra del dosel están asociadas por la radiancia espectral total que se refleja desde el dosel. La </a:t>
            </a:r>
            <a:r>
              <a:rPr lang="es-ES" sz="900" dirty="0"/>
              <a:t>sombra proporciona </a:t>
            </a:r>
            <a:r>
              <a:rPr lang="es-ES" sz="900" dirty="0"/>
              <a:t>la información esencial sobre el arreglo de los árboles y de las </a:t>
            </a:r>
            <a:r>
              <a:rPr lang="es-ES" sz="900" dirty="0"/>
              <a:t>plantas, simula </a:t>
            </a:r>
            <a:r>
              <a:rPr lang="es-ES" sz="900" dirty="0"/>
              <a:t>la cantidad de energía no </a:t>
            </a:r>
            <a:r>
              <a:rPr lang="es-ES" sz="900" dirty="0"/>
              <a:t>reflejada.</a:t>
            </a:r>
          </a:p>
          <a:p>
            <a:pPr algn="ctr"/>
            <a:endParaRPr lang="es-ES" sz="900" dirty="0"/>
          </a:p>
          <a:p>
            <a:pPr algn="ctr"/>
            <a:endParaRPr lang="es-ES" sz="900" dirty="0" smtClean="0"/>
          </a:p>
          <a:p>
            <a:pPr algn="ctr"/>
            <a:endParaRPr lang="es-ES" sz="900" dirty="0"/>
          </a:p>
          <a:p>
            <a:pPr algn="ctr"/>
            <a:endParaRPr lang="es-ES" sz="900" dirty="0" smtClean="0"/>
          </a:p>
          <a:p>
            <a:pPr algn="ctr"/>
            <a:endParaRPr lang="es-ES" sz="900" dirty="0"/>
          </a:p>
          <a:p>
            <a:pPr algn="ctr"/>
            <a:endParaRPr lang="es-ES" sz="900" dirty="0"/>
          </a:p>
        </p:txBody>
      </p:sp>
      <p:pic>
        <p:nvPicPr>
          <p:cNvPr id="14" name="Imagen 13"/>
          <p:cNvPicPr>
            <a:picLocks noChangeAspect="1"/>
          </p:cNvPicPr>
          <p:nvPr/>
        </p:nvPicPr>
        <p:blipFill>
          <a:blip r:embed="rId2"/>
          <a:stretch>
            <a:fillRect/>
          </a:stretch>
        </p:blipFill>
        <p:spPr>
          <a:xfrm>
            <a:off x="360743" y="4636597"/>
            <a:ext cx="1028993" cy="334158"/>
          </a:xfrm>
          <a:prstGeom prst="rect">
            <a:avLst/>
          </a:prstGeom>
          <a:ln w="19050">
            <a:solidFill>
              <a:schemeClr val="tx1"/>
            </a:solidFill>
          </a:ln>
        </p:spPr>
      </p:pic>
      <p:pic>
        <p:nvPicPr>
          <p:cNvPr id="15" name="Imagen 14"/>
          <p:cNvPicPr>
            <a:picLocks noChangeAspect="1"/>
          </p:cNvPicPr>
          <p:nvPr/>
        </p:nvPicPr>
        <p:blipFill>
          <a:blip r:embed="rId3"/>
          <a:stretch>
            <a:fillRect/>
          </a:stretch>
        </p:blipFill>
        <p:spPr>
          <a:xfrm>
            <a:off x="1807320" y="4622256"/>
            <a:ext cx="1054875" cy="342166"/>
          </a:xfrm>
          <a:prstGeom prst="rect">
            <a:avLst/>
          </a:prstGeom>
          <a:ln w="19050">
            <a:solidFill>
              <a:schemeClr val="tx1"/>
            </a:solidFill>
          </a:ln>
        </p:spPr>
      </p:pic>
      <p:sp>
        <p:nvSpPr>
          <p:cNvPr id="17" name="Rectángulo 16"/>
          <p:cNvSpPr/>
          <p:nvPr/>
        </p:nvSpPr>
        <p:spPr>
          <a:xfrm>
            <a:off x="418091" y="549058"/>
            <a:ext cx="930028" cy="3979810"/>
          </a:xfrm>
          <a:prstGeom prst="rect">
            <a:avLst/>
          </a:prstGeom>
          <a:solidFill>
            <a:srgbClr val="7030A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b="1" u="sng" dirty="0"/>
          </a:p>
          <a:p>
            <a:pPr algn="ctr"/>
            <a:r>
              <a:rPr lang="es-ES" sz="1050" b="1" u="sng" dirty="0"/>
              <a:t>NDVI</a:t>
            </a:r>
          </a:p>
          <a:p>
            <a:pPr algn="ctr"/>
            <a:endParaRPr lang="es-ES" sz="900" dirty="0"/>
          </a:p>
          <a:p>
            <a:pPr algn="ctr"/>
            <a:r>
              <a:rPr lang="es-ES" sz="900" dirty="0"/>
              <a:t>El Índice </a:t>
            </a:r>
            <a:r>
              <a:rPr lang="es-ES" sz="900" dirty="0"/>
              <a:t>Normalizado de </a:t>
            </a:r>
            <a:r>
              <a:rPr lang="es-ES" sz="900" dirty="0"/>
              <a:t>Vegetación </a:t>
            </a:r>
            <a:r>
              <a:rPr lang="es-ES" sz="900" dirty="0"/>
              <a:t>(</a:t>
            </a:r>
            <a:r>
              <a:rPr lang="es-ES" sz="900" dirty="0"/>
              <a:t>NDVI) </a:t>
            </a:r>
            <a:r>
              <a:rPr lang="es-ES" sz="900" dirty="0"/>
              <a:t>está </a:t>
            </a:r>
            <a:r>
              <a:rPr lang="es-ES" sz="900" dirty="0"/>
              <a:t>altamente asociado con el </a:t>
            </a:r>
            <a:r>
              <a:rPr lang="es-ES" sz="900" dirty="0"/>
              <a:t>contenido interno de la </a:t>
            </a:r>
            <a:r>
              <a:rPr lang="es-ES" sz="900" dirty="0"/>
              <a:t>vegetación. Los valores altos </a:t>
            </a:r>
            <a:r>
              <a:rPr lang="es-ES" sz="900" dirty="0"/>
              <a:t>son áreas </a:t>
            </a:r>
            <a:r>
              <a:rPr lang="es-ES" sz="900" dirty="0"/>
              <a:t>que reflejan más en el espectro del infrarrojo </a:t>
            </a:r>
            <a:r>
              <a:rPr lang="es-ES" sz="900" dirty="0"/>
              <a:t>cercano lo que corresponde </a:t>
            </a:r>
            <a:r>
              <a:rPr lang="es-ES" sz="900" dirty="0"/>
              <a:t>a una vegetación más densa y saludable</a:t>
            </a:r>
            <a:r>
              <a:rPr lang="es-ES" sz="900" dirty="0"/>
              <a:t>.</a:t>
            </a:r>
          </a:p>
          <a:p>
            <a:pPr algn="ctr"/>
            <a:endParaRPr lang="es-ES" sz="900" dirty="0"/>
          </a:p>
          <a:p>
            <a:pPr algn="ctr"/>
            <a:endParaRPr lang="es-ES" sz="900" dirty="0"/>
          </a:p>
          <a:p>
            <a:pPr algn="ctr"/>
            <a:endParaRPr lang="es-ES" sz="900" dirty="0"/>
          </a:p>
        </p:txBody>
      </p:sp>
      <p:sp>
        <p:nvSpPr>
          <p:cNvPr id="18" name="Rectángulo 17"/>
          <p:cNvSpPr/>
          <p:nvPr/>
        </p:nvSpPr>
        <p:spPr>
          <a:xfrm>
            <a:off x="3406730" y="549058"/>
            <a:ext cx="931648" cy="3979812"/>
          </a:xfrm>
          <a:prstGeom prst="rect">
            <a:avLst/>
          </a:prstGeom>
          <a:solidFill>
            <a:schemeClr val="accent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900" b="1" dirty="0"/>
          </a:p>
          <a:p>
            <a:pPr algn="ctr"/>
            <a:r>
              <a:rPr lang="es-ES" sz="1050" b="1" u="sng" dirty="0"/>
              <a:t>NPCRI</a:t>
            </a:r>
          </a:p>
          <a:p>
            <a:pPr algn="ctr"/>
            <a:endParaRPr lang="es-ES" sz="900" dirty="0"/>
          </a:p>
          <a:p>
            <a:pPr algn="ctr"/>
            <a:r>
              <a:rPr lang="es-ES" sz="900" dirty="0"/>
              <a:t>El índice normalizado de proporción de clorofila </a:t>
            </a:r>
            <a:r>
              <a:rPr lang="es-ES" sz="900" dirty="0"/>
              <a:t>está </a:t>
            </a:r>
            <a:r>
              <a:rPr lang="es-ES" sz="900" dirty="0"/>
              <a:t>asociado con el contenido </a:t>
            </a:r>
            <a:r>
              <a:rPr lang="es-ES" sz="900" dirty="0"/>
              <a:t>de. </a:t>
            </a:r>
            <a:r>
              <a:rPr lang="es-ES" sz="900" dirty="0"/>
              <a:t>Utilizando las bandas espectrales rojas y azules, NPCRI puede capturar la información necesaria para cuantificar la clorofila y el Nitrógeno</a:t>
            </a:r>
            <a:r>
              <a:rPr lang="es-ES" sz="900" dirty="0"/>
              <a:t>.</a:t>
            </a:r>
          </a:p>
          <a:p>
            <a:pPr algn="ctr"/>
            <a:endParaRPr lang="es-ES" sz="900" dirty="0"/>
          </a:p>
          <a:p>
            <a:pPr algn="ctr"/>
            <a:endParaRPr lang="es-ES" sz="900" dirty="0"/>
          </a:p>
          <a:p>
            <a:pPr algn="ctr"/>
            <a:endParaRPr lang="es-ES" sz="900" dirty="0"/>
          </a:p>
          <a:p>
            <a:pPr algn="ctr"/>
            <a:endParaRPr lang="es-ES" sz="900" dirty="0"/>
          </a:p>
          <a:p>
            <a:pPr algn="ctr"/>
            <a:endParaRPr lang="es-ES" sz="900" dirty="0"/>
          </a:p>
          <a:p>
            <a:pPr algn="ctr"/>
            <a:endParaRPr lang="es-ES" sz="900" dirty="0"/>
          </a:p>
        </p:txBody>
      </p:sp>
      <p:pic>
        <p:nvPicPr>
          <p:cNvPr id="20" name="Imagen 19"/>
          <p:cNvPicPr>
            <a:picLocks noChangeAspect="1"/>
          </p:cNvPicPr>
          <p:nvPr/>
        </p:nvPicPr>
        <p:blipFill>
          <a:blip r:embed="rId4"/>
          <a:stretch>
            <a:fillRect/>
          </a:stretch>
        </p:blipFill>
        <p:spPr>
          <a:xfrm>
            <a:off x="3346317" y="4619930"/>
            <a:ext cx="1082321" cy="317610"/>
          </a:xfrm>
          <a:prstGeom prst="rect">
            <a:avLst/>
          </a:prstGeom>
          <a:ln w="19050">
            <a:solidFill>
              <a:schemeClr val="tx1"/>
            </a:solidFill>
          </a:ln>
        </p:spPr>
      </p:pic>
      <p:pic>
        <p:nvPicPr>
          <p:cNvPr id="22" name="Imagen 21"/>
          <p:cNvPicPr>
            <a:picLocks noChangeAspect="1"/>
          </p:cNvPicPr>
          <p:nvPr/>
        </p:nvPicPr>
        <p:blipFill>
          <a:blip r:embed="rId5"/>
          <a:stretch>
            <a:fillRect/>
          </a:stretch>
        </p:blipFill>
        <p:spPr>
          <a:xfrm>
            <a:off x="4793949" y="4617372"/>
            <a:ext cx="1037470" cy="317610"/>
          </a:xfrm>
          <a:prstGeom prst="rect">
            <a:avLst/>
          </a:prstGeom>
          <a:ln w="19050">
            <a:solidFill>
              <a:schemeClr val="tx1"/>
            </a:solidFill>
          </a:ln>
        </p:spPr>
      </p:pic>
      <p:pic>
        <p:nvPicPr>
          <p:cNvPr id="25" name="Imagen 24"/>
          <p:cNvPicPr>
            <a:picLocks noChangeAspect="1"/>
          </p:cNvPicPr>
          <p:nvPr/>
        </p:nvPicPr>
        <p:blipFill>
          <a:blip r:embed="rId6"/>
          <a:stretch>
            <a:fillRect/>
          </a:stretch>
        </p:blipFill>
        <p:spPr>
          <a:xfrm>
            <a:off x="6245845" y="4600673"/>
            <a:ext cx="2035301" cy="198017"/>
          </a:xfrm>
          <a:prstGeom prst="rect">
            <a:avLst/>
          </a:prstGeom>
          <a:ln w="19050">
            <a:solidFill>
              <a:schemeClr val="tx1"/>
            </a:solidFill>
          </a:ln>
        </p:spPr>
      </p:pic>
      <p:pic>
        <p:nvPicPr>
          <p:cNvPr id="26" name="Imagen 25"/>
          <p:cNvPicPr>
            <a:picLocks noChangeAspect="1"/>
          </p:cNvPicPr>
          <p:nvPr/>
        </p:nvPicPr>
        <p:blipFill>
          <a:blip r:embed="rId7"/>
          <a:stretch>
            <a:fillRect/>
          </a:stretch>
        </p:blipFill>
        <p:spPr>
          <a:xfrm>
            <a:off x="6245844" y="4863291"/>
            <a:ext cx="2035301" cy="225326"/>
          </a:xfrm>
          <a:prstGeom prst="rect">
            <a:avLst/>
          </a:prstGeom>
          <a:ln w="19050">
            <a:solidFill>
              <a:schemeClr val="tx1"/>
            </a:solidFill>
          </a:ln>
        </p:spPr>
      </p:pic>
    </p:spTree>
    <p:extLst>
      <p:ext uri="{BB962C8B-B14F-4D97-AF65-F5344CB8AC3E}">
        <p14:creationId xmlns:p14="http://schemas.microsoft.com/office/powerpoint/2010/main" val="3200693717"/>
      </p:ext>
    </p:extLst>
  </p:cSld>
  <p:clrMapOvr>
    <a:masterClrMapping/>
  </p:clrMapOvr>
  <p:timing>
    <p:tnLst>
      <p:par>
        <p:cTn id="1" dur="indefinite" restart="never" nodeType="tmRoot"/>
      </p:par>
    </p:tnLst>
  </p:timing>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1310</Words>
  <Application>Microsoft Office PowerPoint</Application>
  <PresentationFormat>Presentación en pantalla (16:9)</PresentationFormat>
  <Paragraphs>170</Paragraphs>
  <Slides>24</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Courier</vt:lpstr>
      <vt:lpstr>Arial</vt:lpstr>
      <vt:lpstr>Helvetica Neue</vt:lpstr>
      <vt:lpstr>Titillium Web</vt:lpstr>
      <vt:lpstr>R-Ladies Template</vt:lpstr>
      <vt:lpstr>TELEDETECCIÓN GEOESPACIAL BAJO LA MIRADA DE “R”</vt:lpstr>
      <vt:lpstr>Hola!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TELEDETECCIÓN GEOESPACIAL BAJO LA MIRADA DE “R”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Rocksana</dc:creator>
  <cp:lastModifiedBy>Rocksana</cp:lastModifiedBy>
  <cp:revision>18</cp:revision>
  <dcterms:modified xsi:type="dcterms:W3CDTF">2017-09-21T18:57:31Z</dcterms:modified>
</cp:coreProperties>
</file>